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76" r:id="rId4"/>
    <p:sldId id="285" r:id="rId5"/>
    <p:sldId id="278" r:id="rId6"/>
    <p:sldId id="280" r:id="rId7"/>
    <p:sldId id="28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4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D24C1-68DC-0F84-7EF3-AAF2FD4B2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DE7E8A-C744-1645-E565-94DA81C75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A86CC7-BC1D-1375-59C0-E50DA736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68E07-8EC9-1AD5-5FEB-759DA253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6E0AC3-137D-278B-40B8-C2CD842B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97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BC9F8-1CEE-6C9F-1AE2-F1C0EAAA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94160D-7BD2-4E07-55F3-F88DFF69F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4D6A2D-EB18-9D16-F4B7-C1BCD36D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D2BEBB-00F2-160A-8016-57AAC46C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72A011-0C62-ED1D-EDEA-13381DBB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68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2062BB-6E45-D836-0DF4-EE727ABEE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C80C3D-884D-EBD3-E4A8-130C3CF81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5AC4EB-CC5C-1D75-0C4A-8ECCA0E7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361353-20C3-DDD1-3AC4-D8C796EC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42B754-AEEB-5BF3-6BFF-3BA53BB9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41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3" y="0"/>
            <a:ext cx="12175535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529" y="112769"/>
            <a:ext cx="3799580" cy="37995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28762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3ADDA-DA6B-BD99-1732-03DC6ED7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2DB3B-944F-935B-04DC-3885BE4A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234300-D6C1-9582-043D-D59962F3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CC65CA-50F9-2118-06D2-C6AD125A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AAA9DD-E0F8-17D9-762D-25EC00EC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23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95BA1-C19E-86CC-3C2A-06604551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9DDA5A-44EF-53D3-4EEF-97A29239B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FE7E42-2DA7-0D45-6473-9DEB112A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550E7-9026-929A-2332-3FE70CC0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CE840-1B90-0A58-656E-25EBB7F4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10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F08AD-CCFE-4C75-4961-2D24E795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956E73-8692-5992-4BD9-D59C95124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35B9E4-8A1E-CA76-216A-6B1148118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E57EBB-3580-66FF-6919-54B1B5B0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D2E4D2-93AD-6D5F-8052-788144A3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374353-C6FB-B049-716C-A7E8FD41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55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3604D-B24B-C90A-4606-17C11BBB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8833D9-6C6F-8422-FE6C-1D1601417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EA8969-67A0-875F-CA79-CFE93293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F07C17-831E-78C5-3F3D-9997A2C11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4F51EA-3978-19E2-FD43-BC174AFCA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4ED29B-6AB4-9057-DD71-B4B8BB64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17DCEC-7620-CDEB-0CAC-AC19CADB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8E4E4C-711E-AF42-B6BA-D32E6353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96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0EF75-2555-B55F-EE48-56551E85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F5D406-7AA0-D4CB-0644-13D12424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7FE0FE-EFBB-8468-17C9-5995466C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713165-3D86-9E7D-483A-E23FD63D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93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542A52-4A2F-B708-B83A-A2F23515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159EA0-2C9D-7D14-32FC-44C0E92D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B1186B-2F95-D12F-30A5-20A8FCDD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79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2504E-4CC2-59EC-68CA-97916042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AB995F-3528-596A-7083-F99C72B3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5FC8F2-9F09-5AD4-66B9-751B276C8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8D8623-387B-B030-B7B3-66EEAB79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533C4D-0AB7-D9E6-4C03-628D673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C06373-4160-32FC-CDAA-8BB1D67D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0C723-C96D-0116-7E79-BB6107DE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9EDBD9-EB08-9C12-6392-7515A8A29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B60A30-C9A2-A4E8-F482-466A21E4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BC1E8E-95B5-500D-DFB1-9F495372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585F6A-FC8A-BFC6-D632-C7C59CAC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BD36D5-442D-5F66-4B6E-281C7E2C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39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C42540-6478-35E5-958C-A1C95E5A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63C36D-58D0-8F99-7437-A45EB837D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7DEB4A-E400-03D5-2027-E5B955374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D2AEB5-243D-4F77-B510-BE3F955254A9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0950B3-FD81-CC71-D404-B9E5DF2D4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FD3747-0F96-EFED-A9AC-DEF3180CD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5EAA5B-CA9D-425A-9972-80142A2D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6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581401"/>
            <a:ext cx="11963399" cy="370614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599690" algn="l"/>
              </a:tabLst>
            </a:pPr>
            <a:br>
              <a:rPr lang="en-US" sz="6000" spc="-20" dirty="0">
                <a:latin typeface="Avenir book"/>
              </a:rPr>
            </a:br>
            <a:r>
              <a:rPr lang="en-US" sz="6000" spc="-20" dirty="0" err="1">
                <a:latin typeface="Avenir book"/>
              </a:rPr>
              <a:t>Trainingsprojekt</a:t>
            </a:r>
            <a:br>
              <a:rPr lang="en-US" sz="6000" spc="-20" dirty="0">
                <a:latin typeface="Avenir book"/>
              </a:rPr>
            </a:br>
            <a:r>
              <a:rPr lang="en-US" sz="6000" spc="-20" dirty="0" err="1">
                <a:latin typeface="Avenir book"/>
              </a:rPr>
              <a:t>Vorstellung</a:t>
            </a:r>
            <a:r>
              <a:rPr lang="en-US" sz="6000" spc="-20" dirty="0">
                <a:latin typeface="Avenir book"/>
              </a:rPr>
              <a:t> 09.10.2025</a:t>
            </a:r>
            <a:br>
              <a:rPr lang="en-US" sz="6000" spc="-20" dirty="0">
                <a:latin typeface="Avenir book"/>
              </a:rPr>
            </a:br>
            <a:endParaRPr lang="de-DE" sz="6000" dirty="0">
              <a:latin typeface="Avenir book"/>
            </a:endParaRPr>
          </a:p>
        </p:txBody>
      </p:sp>
      <p:pic>
        <p:nvPicPr>
          <p:cNvPr id="3" name="VIDEO-2025-06-22-16-16-03">
            <a:hlinkClick r:id="" action="ppaction://media"/>
            <a:extLst>
              <a:ext uri="{FF2B5EF4-FFF2-40B4-BE49-F238E27FC236}">
                <a16:creationId xmlns:a16="http://schemas.microsoft.com/office/drawing/2014/main" id="{99A332BD-EAA4-FD76-0931-9A5396CC09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7000" y="381000"/>
            <a:ext cx="5384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58767-A56C-616A-F72A-C14FDA81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					</a:t>
            </a:r>
            <a:r>
              <a:rPr lang="de-DE" sz="7200" dirty="0"/>
              <a:t>Ablauf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1E5AC6-1258-CA24-CB10-296ECCB6F7A5}"/>
              </a:ext>
            </a:extLst>
          </p:cNvPr>
          <p:cNvSpPr txBox="1"/>
          <p:nvPr/>
        </p:nvSpPr>
        <p:spPr>
          <a:xfrm>
            <a:off x="6096000" y="2622430"/>
            <a:ext cx="5699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4000" b="1" dirty="0">
                <a:solidFill>
                  <a:schemeClr val="bg1"/>
                </a:solidFill>
              </a:rPr>
              <a:t>1	</a:t>
            </a:r>
            <a:r>
              <a:rPr lang="de-DE" sz="3200" b="1" dirty="0">
                <a:solidFill>
                  <a:schemeClr val="bg1"/>
                </a:solidFill>
              </a:rPr>
              <a:t>Einleitung</a:t>
            </a:r>
          </a:p>
          <a:p>
            <a:r>
              <a:rPr lang="de-DE" dirty="0">
                <a:solidFill>
                  <a:schemeClr val="bg1"/>
                </a:solidFill>
              </a:rPr>
              <a:t>	Andreas Groven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800100" lvl="1" indent="-342900">
              <a:buAutoNum type="arabicPlain" startAt="2"/>
            </a:pP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200" b="1" dirty="0">
                <a:solidFill>
                  <a:schemeClr val="bg1"/>
                </a:solidFill>
              </a:rPr>
              <a:t>Trainingskonzept Mini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	Johannes </a:t>
            </a:r>
            <a:r>
              <a:rPr lang="de-DE" dirty="0" err="1">
                <a:solidFill>
                  <a:schemeClr val="bg1"/>
                </a:solidFill>
              </a:rPr>
              <a:t>Alsmeier</a:t>
            </a:r>
            <a:endParaRPr lang="de-DE" dirty="0">
              <a:solidFill>
                <a:schemeClr val="bg1"/>
              </a:solidFill>
            </a:endParaRPr>
          </a:p>
          <a:p>
            <a:pPr lvl="1"/>
            <a:endParaRPr lang="de-DE" dirty="0">
              <a:solidFill>
                <a:schemeClr val="bg1"/>
              </a:solidFill>
            </a:endParaRPr>
          </a:p>
          <a:p>
            <a:pPr marL="800100" lvl="1" indent="-342900">
              <a:buAutoNum type="arabicPlain" startAt="3"/>
            </a:pPr>
            <a:r>
              <a:rPr lang="de-DE" sz="3200" b="1" dirty="0">
                <a:solidFill>
                  <a:schemeClr val="bg1"/>
                </a:solidFill>
              </a:rPr>
              <a:t>Trainingskonzept Jugend</a:t>
            </a:r>
          </a:p>
          <a:p>
            <a:pPr lvl="2"/>
            <a:r>
              <a:rPr lang="de-DE" dirty="0">
                <a:solidFill>
                  <a:schemeClr val="bg1"/>
                </a:solidFill>
              </a:rPr>
              <a:t>Ben </a:t>
            </a:r>
            <a:r>
              <a:rPr lang="de-DE" dirty="0" err="1">
                <a:solidFill>
                  <a:schemeClr val="bg1"/>
                </a:solidFill>
              </a:rPr>
              <a:t>Beniermann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  <a:p>
            <a:pPr marL="342900" indent="-342900">
              <a:buAutoNum type="arabicPlain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6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9ECF-7D01-3D86-7DFB-6E4410BE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768A41-01D6-E9FC-3E8C-259BBD1AFBC8}"/>
              </a:ext>
            </a:extLst>
          </p:cNvPr>
          <p:cNvSpPr/>
          <p:nvPr/>
        </p:nvSpPr>
        <p:spPr>
          <a:xfrm>
            <a:off x="85" y="883919"/>
            <a:ext cx="12179300" cy="828040"/>
          </a:xfrm>
          <a:custGeom>
            <a:avLst/>
            <a:gdLst/>
            <a:ahLst/>
            <a:cxnLst/>
            <a:rect l="l" t="t" r="r" b="b"/>
            <a:pathLst>
              <a:path w="12179300" h="828039">
                <a:moveTo>
                  <a:pt x="12178991" y="0"/>
                </a:moveTo>
                <a:lnTo>
                  <a:pt x="0" y="0"/>
                </a:lnTo>
                <a:lnTo>
                  <a:pt x="0" y="827531"/>
                </a:lnTo>
                <a:lnTo>
                  <a:pt x="12178991" y="827531"/>
                </a:lnTo>
                <a:lnTo>
                  <a:pt x="12178991" y="0"/>
                </a:lnTo>
                <a:close/>
              </a:path>
            </a:pathLst>
          </a:custGeom>
          <a:solidFill>
            <a:srgbClr val="217A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5BF947C-D8B0-27BE-55EB-D35322972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456" y="930060"/>
            <a:ext cx="90944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pc="-10" dirty="0">
                <a:solidFill>
                  <a:schemeClr val="bg1"/>
                </a:solidFill>
                <a:latin typeface="Avenir book"/>
              </a:rPr>
              <a:t>Warum das Projekt ?</a:t>
            </a:r>
            <a:endParaRPr spc="-10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12E0D02-7BE5-6476-8474-54F493DACA3E}"/>
              </a:ext>
            </a:extLst>
          </p:cNvPr>
          <p:cNvSpPr txBox="1"/>
          <p:nvPr/>
        </p:nvSpPr>
        <p:spPr>
          <a:xfrm>
            <a:off x="1306449" y="4332858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63DAB328-DD53-0D9F-E026-97D1257D4DC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5846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lang="de-DE" spc="-50" smtClean="0"/>
              <a:pPr marL="123189">
                <a:lnSpc>
                  <a:spcPts val="1430"/>
                </a:lnSpc>
              </a:pPr>
              <a:t>3</a:t>
            </a:fld>
            <a:endParaRPr spc="-25" dirty="0"/>
          </a:p>
        </p:txBody>
      </p:sp>
      <p:pic>
        <p:nvPicPr>
          <p:cNvPr id="51" name="object 14">
            <a:extLst>
              <a:ext uri="{FF2B5EF4-FFF2-40B4-BE49-F238E27FC236}">
                <a16:creationId xmlns:a16="http://schemas.microsoft.com/office/drawing/2014/main" id="{4E28E0AB-7C63-AC3B-BF55-302F583AA0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526" y="507167"/>
            <a:ext cx="1450859" cy="14508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AD2DA3-5E9B-30F1-EBF0-28EE0B2D0730}"/>
              </a:ext>
            </a:extLst>
          </p:cNvPr>
          <p:cNvSpPr txBox="1"/>
          <p:nvPr/>
        </p:nvSpPr>
        <p:spPr>
          <a:xfrm>
            <a:off x="1805796" y="2185358"/>
            <a:ext cx="86666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Neue Trainer/innen unterstützen oder motivieren einzusteigen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Neue Spielsysteme in das Training integrieren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Abläufe strukturieren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Training einfach halten – Kinder trotzdem fördern und fordern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Alte Trainingsmethoden überdenken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0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9ECF-7D01-3D86-7DFB-6E4410BE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768A41-01D6-E9FC-3E8C-259BBD1AFBC8}"/>
              </a:ext>
            </a:extLst>
          </p:cNvPr>
          <p:cNvSpPr/>
          <p:nvPr/>
        </p:nvSpPr>
        <p:spPr>
          <a:xfrm>
            <a:off x="85" y="883919"/>
            <a:ext cx="12179300" cy="828040"/>
          </a:xfrm>
          <a:custGeom>
            <a:avLst/>
            <a:gdLst/>
            <a:ahLst/>
            <a:cxnLst/>
            <a:rect l="l" t="t" r="r" b="b"/>
            <a:pathLst>
              <a:path w="12179300" h="828039">
                <a:moveTo>
                  <a:pt x="12178991" y="0"/>
                </a:moveTo>
                <a:lnTo>
                  <a:pt x="0" y="0"/>
                </a:lnTo>
                <a:lnTo>
                  <a:pt x="0" y="827531"/>
                </a:lnTo>
                <a:lnTo>
                  <a:pt x="12178991" y="827531"/>
                </a:lnTo>
                <a:lnTo>
                  <a:pt x="12178991" y="0"/>
                </a:lnTo>
                <a:close/>
              </a:path>
            </a:pathLst>
          </a:custGeom>
          <a:solidFill>
            <a:srgbClr val="217A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5BF947C-D8B0-27BE-55EB-D35322972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456" y="930060"/>
            <a:ext cx="90944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pc="-10" dirty="0">
                <a:solidFill>
                  <a:schemeClr val="bg1"/>
                </a:solidFill>
                <a:latin typeface="Avenir book"/>
              </a:rPr>
              <a:t>Von </a:t>
            </a:r>
            <a:r>
              <a:rPr lang="de-DE" spc="-10" dirty="0" err="1">
                <a:solidFill>
                  <a:schemeClr val="bg1"/>
                </a:solidFill>
                <a:latin typeface="Avenir book"/>
              </a:rPr>
              <a:t>Funino</a:t>
            </a:r>
            <a:r>
              <a:rPr lang="de-DE" spc="-10" dirty="0">
                <a:solidFill>
                  <a:schemeClr val="bg1"/>
                </a:solidFill>
                <a:latin typeface="Avenir book"/>
              </a:rPr>
              <a:t> bis Twin</a:t>
            </a:r>
            <a:endParaRPr spc="-10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12E0D02-7BE5-6476-8474-54F493DACA3E}"/>
              </a:ext>
            </a:extLst>
          </p:cNvPr>
          <p:cNvSpPr txBox="1"/>
          <p:nvPr/>
        </p:nvSpPr>
        <p:spPr>
          <a:xfrm>
            <a:off x="1306449" y="4332858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63DAB328-DD53-0D9F-E026-97D1257D4DC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5846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lang="de-DE" spc="-50" smtClean="0"/>
              <a:pPr marL="123189">
                <a:lnSpc>
                  <a:spcPts val="1430"/>
                </a:lnSpc>
              </a:pPr>
              <a:t>4</a:t>
            </a:fld>
            <a:endParaRPr spc="-25" dirty="0"/>
          </a:p>
        </p:txBody>
      </p:sp>
      <p:pic>
        <p:nvPicPr>
          <p:cNvPr id="51" name="object 14">
            <a:extLst>
              <a:ext uri="{FF2B5EF4-FFF2-40B4-BE49-F238E27FC236}">
                <a16:creationId xmlns:a16="http://schemas.microsoft.com/office/drawing/2014/main" id="{4E28E0AB-7C63-AC3B-BF55-302F583AA0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526" y="507167"/>
            <a:ext cx="1450859" cy="14508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AD2DA3-5E9B-30F1-EBF0-28EE0B2D0730}"/>
              </a:ext>
            </a:extLst>
          </p:cNvPr>
          <p:cNvSpPr txBox="1"/>
          <p:nvPr/>
        </p:nvSpPr>
        <p:spPr>
          <a:xfrm>
            <a:off x="1805796" y="2185358"/>
            <a:ext cx="86666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Viele Ballaktionen pro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Kondition durch hohe Spielintensität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Sowohl offensive als auch defensive Aktionen für jedes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Spielformen gehören in jedes Training!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00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9ECF-7D01-3D86-7DFB-6E4410BE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768A41-01D6-E9FC-3E8C-259BBD1AFBC8}"/>
              </a:ext>
            </a:extLst>
          </p:cNvPr>
          <p:cNvSpPr/>
          <p:nvPr/>
        </p:nvSpPr>
        <p:spPr>
          <a:xfrm>
            <a:off x="85" y="883919"/>
            <a:ext cx="12179300" cy="828040"/>
          </a:xfrm>
          <a:custGeom>
            <a:avLst/>
            <a:gdLst/>
            <a:ahLst/>
            <a:cxnLst/>
            <a:rect l="l" t="t" r="r" b="b"/>
            <a:pathLst>
              <a:path w="12179300" h="828039">
                <a:moveTo>
                  <a:pt x="12178991" y="0"/>
                </a:moveTo>
                <a:lnTo>
                  <a:pt x="0" y="0"/>
                </a:lnTo>
                <a:lnTo>
                  <a:pt x="0" y="827531"/>
                </a:lnTo>
                <a:lnTo>
                  <a:pt x="12178991" y="827531"/>
                </a:lnTo>
                <a:lnTo>
                  <a:pt x="12178991" y="0"/>
                </a:lnTo>
                <a:close/>
              </a:path>
            </a:pathLst>
          </a:custGeom>
          <a:solidFill>
            <a:srgbClr val="217A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5BF947C-D8B0-27BE-55EB-D35322972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456" y="930060"/>
            <a:ext cx="90944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pc="-10" dirty="0">
                <a:solidFill>
                  <a:schemeClr val="bg1"/>
                </a:solidFill>
                <a:latin typeface="Avenir book"/>
              </a:rPr>
              <a:t>Neue Spielsysteme – warum?</a:t>
            </a:r>
            <a:endParaRPr spc="-10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12E0D02-7BE5-6476-8474-54F493DACA3E}"/>
              </a:ext>
            </a:extLst>
          </p:cNvPr>
          <p:cNvSpPr txBox="1"/>
          <p:nvPr/>
        </p:nvSpPr>
        <p:spPr>
          <a:xfrm>
            <a:off x="1306449" y="4332858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63DAB328-DD53-0D9F-E026-97D1257D4DC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5846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lang="de-DE" spc="-50" smtClean="0"/>
              <a:pPr marL="123189">
                <a:lnSpc>
                  <a:spcPts val="1430"/>
                </a:lnSpc>
              </a:pPr>
              <a:t>5</a:t>
            </a:fld>
            <a:endParaRPr spc="-25" dirty="0"/>
          </a:p>
        </p:txBody>
      </p:sp>
      <p:pic>
        <p:nvPicPr>
          <p:cNvPr id="51" name="object 14">
            <a:extLst>
              <a:ext uri="{FF2B5EF4-FFF2-40B4-BE49-F238E27FC236}">
                <a16:creationId xmlns:a16="http://schemas.microsoft.com/office/drawing/2014/main" id="{4E28E0AB-7C63-AC3B-BF55-302F583AA0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526" y="507167"/>
            <a:ext cx="1450859" cy="1450859"/>
          </a:xfrm>
          <a:prstGeom prst="rect">
            <a:avLst/>
          </a:prstGeom>
        </p:spPr>
      </p:pic>
      <p:pic>
        <p:nvPicPr>
          <p:cNvPr id="5" name="Grafik 4" descr="Ein Bild, das Text, Screenshot, Diagramm, Zahl enthält.&#10;&#10;KI-generierte Inhalte können fehlerhaft sein.">
            <a:extLst>
              <a:ext uri="{FF2B5EF4-FFF2-40B4-BE49-F238E27FC236}">
                <a16:creationId xmlns:a16="http://schemas.microsoft.com/office/drawing/2014/main" id="{8EB543E5-E439-3299-82FB-7770F314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12898" r="3118" b="15149"/>
          <a:stretch/>
        </p:blipFill>
        <p:spPr>
          <a:xfrm>
            <a:off x="644106" y="1762029"/>
            <a:ext cx="9552675" cy="49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8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9ECF-7D01-3D86-7DFB-6E4410BE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768A41-01D6-E9FC-3E8C-259BBD1AFBC8}"/>
              </a:ext>
            </a:extLst>
          </p:cNvPr>
          <p:cNvSpPr/>
          <p:nvPr/>
        </p:nvSpPr>
        <p:spPr>
          <a:xfrm>
            <a:off x="85" y="883919"/>
            <a:ext cx="12179300" cy="828040"/>
          </a:xfrm>
          <a:custGeom>
            <a:avLst/>
            <a:gdLst/>
            <a:ahLst/>
            <a:cxnLst/>
            <a:rect l="l" t="t" r="r" b="b"/>
            <a:pathLst>
              <a:path w="12179300" h="828039">
                <a:moveTo>
                  <a:pt x="12178991" y="0"/>
                </a:moveTo>
                <a:lnTo>
                  <a:pt x="0" y="0"/>
                </a:lnTo>
                <a:lnTo>
                  <a:pt x="0" y="827531"/>
                </a:lnTo>
                <a:lnTo>
                  <a:pt x="12178991" y="827531"/>
                </a:lnTo>
                <a:lnTo>
                  <a:pt x="12178991" y="0"/>
                </a:lnTo>
                <a:close/>
              </a:path>
            </a:pathLst>
          </a:custGeom>
          <a:solidFill>
            <a:srgbClr val="217A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5BF947C-D8B0-27BE-55EB-D35322972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456" y="930060"/>
            <a:ext cx="90944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pc="-10" dirty="0">
                <a:solidFill>
                  <a:schemeClr val="bg1"/>
                </a:solidFill>
                <a:latin typeface="Avenir book"/>
              </a:rPr>
              <a:t>Neue Spielsysteme – warum?</a:t>
            </a:r>
            <a:endParaRPr spc="-10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12E0D02-7BE5-6476-8474-54F493DACA3E}"/>
              </a:ext>
            </a:extLst>
          </p:cNvPr>
          <p:cNvSpPr txBox="1"/>
          <p:nvPr/>
        </p:nvSpPr>
        <p:spPr>
          <a:xfrm>
            <a:off x="1306449" y="4332858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63DAB328-DD53-0D9F-E026-97D1257D4DC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5846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lang="de-DE" spc="-50" smtClean="0"/>
              <a:pPr marL="123189">
                <a:lnSpc>
                  <a:spcPts val="1430"/>
                </a:lnSpc>
              </a:pPr>
              <a:t>6</a:t>
            </a:fld>
            <a:endParaRPr spc="-25" dirty="0"/>
          </a:p>
        </p:txBody>
      </p:sp>
      <p:pic>
        <p:nvPicPr>
          <p:cNvPr id="51" name="object 14">
            <a:extLst>
              <a:ext uri="{FF2B5EF4-FFF2-40B4-BE49-F238E27FC236}">
                <a16:creationId xmlns:a16="http://schemas.microsoft.com/office/drawing/2014/main" id="{4E28E0AB-7C63-AC3B-BF55-302F583AA0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526" y="507167"/>
            <a:ext cx="1450859" cy="1450859"/>
          </a:xfrm>
          <a:prstGeom prst="rect">
            <a:avLst/>
          </a:prstGeom>
        </p:spPr>
      </p:pic>
      <p:pic>
        <p:nvPicPr>
          <p:cNvPr id="6" name="Grafik 5" descr="Ein Bild, das Text, Screenshot, Diagramm, Zahl enthält.&#10;&#10;KI-generierte Inhalte können fehlerhaft sein.">
            <a:extLst>
              <a:ext uri="{FF2B5EF4-FFF2-40B4-BE49-F238E27FC236}">
                <a16:creationId xmlns:a16="http://schemas.microsoft.com/office/drawing/2014/main" id="{EE490BFC-A858-F765-152B-766E4D46F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8197" r="2916" b="5158"/>
          <a:stretch/>
        </p:blipFill>
        <p:spPr>
          <a:xfrm>
            <a:off x="1542500" y="1758100"/>
            <a:ext cx="9094470" cy="4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3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9ECF-7D01-3D86-7DFB-6E4410BE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768A41-01D6-E9FC-3E8C-259BBD1AFBC8}"/>
              </a:ext>
            </a:extLst>
          </p:cNvPr>
          <p:cNvSpPr/>
          <p:nvPr/>
        </p:nvSpPr>
        <p:spPr>
          <a:xfrm>
            <a:off x="85" y="883919"/>
            <a:ext cx="12179300" cy="828040"/>
          </a:xfrm>
          <a:custGeom>
            <a:avLst/>
            <a:gdLst/>
            <a:ahLst/>
            <a:cxnLst/>
            <a:rect l="l" t="t" r="r" b="b"/>
            <a:pathLst>
              <a:path w="12179300" h="828039">
                <a:moveTo>
                  <a:pt x="12178991" y="0"/>
                </a:moveTo>
                <a:lnTo>
                  <a:pt x="0" y="0"/>
                </a:lnTo>
                <a:lnTo>
                  <a:pt x="0" y="827531"/>
                </a:lnTo>
                <a:lnTo>
                  <a:pt x="12178991" y="827531"/>
                </a:lnTo>
                <a:lnTo>
                  <a:pt x="12178991" y="0"/>
                </a:lnTo>
                <a:close/>
              </a:path>
            </a:pathLst>
          </a:custGeom>
          <a:solidFill>
            <a:srgbClr val="217A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5BF947C-D8B0-27BE-55EB-D35322972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456" y="930060"/>
            <a:ext cx="90944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pc="-10" dirty="0">
                <a:solidFill>
                  <a:schemeClr val="bg1"/>
                </a:solidFill>
                <a:latin typeface="Avenir book"/>
              </a:rPr>
              <a:t>Allgemeine Ziele</a:t>
            </a:r>
            <a:endParaRPr spc="-10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12E0D02-7BE5-6476-8474-54F493DACA3E}"/>
              </a:ext>
            </a:extLst>
          </p:cNvPr>
          <p:cNvSpPr txBox="1"/>
          <p:nvPr/>
        </p:nvSpPr>
        <p:spPr>
          <a:xfrm>
            <a:off x="1306449" y="4332858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63DAB328-DD53-0D9F-E026-97D1257D4DC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5846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30"/>
              </a:lnSpc>
            </a:pPr>
            <a:fld id="{81D60167-4931-47E6-BA6A-407CBD079E47}" type="slidenum">
              <a:rPr lang="de-DE" spc="-50" smtClean="0"/>
              <a:pPr marL="123189">
                <a:lnSpc>
                  <a:spcPts val="1430"/>
                </a:lnSpc>
              </a:pPr>
              <a:t>7</a:t>
            </a:fld>
            <a:endParaRPr spc="-25" dirty="0"/>
          </a:p>
        </p:txBody>
      </p:sp>
      <p:pic>
        <p:nvPicPr>
          <p:cNvPr id="51" name="object 14">
            <a:extLst>
              <a:ext uri="{FF2B5EF4-FFF2-40B4-BE49-F238E27FC236}">
                <a16:creationId xmlns:a16="http://schemas.microsoft.com/office/drawing/2014/main" id="{4E28E0AB-7C63-AC3B-BF55-302F583AA0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526" y="507167"/>
            <a:ext cx="1450859" cy="145085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4A05101-4D65-5B10-29B5-E84E73A501B4}"/>
              </a:ext>
            </a:extLst>
          </p:cNvPr>
          <p:cNvSpPr txBox="1"/>
          <p:nvPr/>
        </p:nvSpPr>
        <p:spPr>
          <a:xfrm>
            <a:off x="1656272" y="2369389"/>
            <a:ext cx="7965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Ballorientiertes Training mit vielen Spielformen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Ausgabe des </a:t>
            </a:r>
            <a:r>
              <a:rPr lang="de-DE" sz="2800" dirty="0" err="1"/>
              <a:t>Trainingskozeptes</a:t>
            </a:r>
            <a:r>
              <a:rPr lang="de-DE" sz="2800" dirty="0"/>
              <a:t> an alte und neue Trainer als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Trainerworkshop mit praxisnahem Einsatz einer Trainingseinheit (Bei Bedarf)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Weiterer Fokus auf  Umsetzung neuer Spiel/Trainingsformen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Weiter- und Fortbildungen der Jugendtrainer ermöglichen</a:t>
            </a:r>
          </a:p>
        </p:txBody>
      </p:sp>
    </p:spTree>
    <p:extLst>
      <p:ext uri="{BB962C8B-B14F-4D97-AF65-F5344CB8AC3E}">
        <p14:creationId xmlns:p14="http://schemas.microsoft.com/office/powerpoint/2010/main" val="32337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Breitbild</PresentationFormat>
  <Paragraphs>42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Avenir book</vt:lpstr>
      <vt:lpstr>Office</vt:lpstr>
      <vt:lpstr> Trainingsprojekt Vorstellung 09.10.2025 </vt:lpstr>
      <vt:lpstr>      Ablauf</vt:lpstr>
      <vt:lpstr>Warum das Projekt ?</vt:lpstr>
      <vt:lpstr>Von Funino bis Twin</vt:lpstr>
      <vt:lpstr>Neue Spielsysteme – warum?</vt:lpstr>
      <vt:lpstr>Neue Spielsysteme – warum?</vt:lpstr>
      <vt:lpstr>Allgemeine Ziele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Groven</dc:creator>
  <cp:lastModifiedBy>Andreas Groven</cp:lastModifiedBy>
  <cp:revision>3</cp:revision>
  <dcterms:created xsi:type="dcterms:W3CDTF">2025-10-05T11:16:37Z</dcterms:created>
  <dcterms:modified xsi:type="dcterms:W3CDTF">2025-10-05T20:37:54Z</dcterms:modified>
</cp:coreProperties>
</file>