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5" r:id="rId6"/>
    <p:sldId id="276" r:id="rId7"/>
    <p:sldId id="260" r:id="rId8"/>
    <p:sldId id="277" r:id="rId9"/>
    <p:sldId id="278" r:id="rId10"/>
    <p:sldId id="281" r:id="rId11"/>
    <p:sldId id="280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74" r:id="rId2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A34"/>
    <a:srgbClr val="D3E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9A277E-A2D7-4739-A5E7-A07289EA25A1}" v="499" dt="2025-09-26T19:23:10.895"/>
    <p1510:client id="{789A802A-0742-4FDB-9EB0-DDE0B1D8A76C}" v="8" dt="2025-09-26T19:15:55.341"/>
    <p1510:client id="{8A56F3DF-F143-4731-8B0F-18AC2D9EAC23}" v="62" dt="2025-09-26T19:14:29.17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>
      <p:cViewPr>
        <p:scale>
          <a:sx n="74" d="100"/>
          <a:sy n="74" d="100"/>
        </p:scale>
        <p:origin x="201" y="5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D3D1C-5D20-42C9-B680-7796F4B3BB0A}" type="datetimeFigureOut">
              <a:rPr lang="de-DE" smtClean="0"/>
              <a:t>30.09.2025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E6C99-E59D-40B6-B62D-A019425BFA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9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3" y="0"/>
            <a:ext cx="12175535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529" y="112769"/>
            <a:ext cx="3799580" cy="37995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8456" y="991615"/>
            <a:ext cx="9094470" cy="590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8308" y="2258060"/>
            <a:ext cx="6134734" cy="1438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53571" y="6445846"/>
            <a:ext cx="2597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3581401"/>
            <a:ext cx="11963399" cy="185948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599690" algn="l"/>
              </a:tabLst>
            </a:pPr>
            <a:br>
              <a:rPr lang="en-US" sz="6000" spc="-20" dirty="0">
                <a:latin typeface="Avenir book"/>
              </a:rPr>
            </a:br>
            <a:r>
              <a:rPr sz="6000" spc="-20" dirty="0">
                <a:latin typeface="Avenir book"/>
              </a:rPr>
              <a:t>„</a:t>
            </a:r>
            <a:r>
              <a:rPr lang="en-US" sz="6000" spc="-20" dirty="0">
                <a:latin typeface="Avenir book"/>
              </a:rPr>
              <a:t>Training </a:t>
            </a:r>
            <a:r>
              <a:rPr lang="en-US" sz="6000" spc="-20" err="1">
                <a:latin typeface="Avenir book"/>
              </a:rPr>
              <a:t>im</a:t>
            </a:r>
            <a:r>
              <a:rPr lang="en-US" sz="6000" spc="-20" dirty="0">
                <a:latin typeface="Avenir book"/>
              </a:rPr>
              <a:t> </a:t>
            </a:r>
            <a:r>
              <a:rPr lang="en-US" sz="6000" spc="-20" err="1">
                <a:latin typeface="Avenir book"/>
              </a:rPr>
              <a:t>Jugendbereich</a:t>
            </a:r>
            <a:r>
              <a:rPr sz="6000" spc="-10" dirty="0">
                <a:latin typeface="Avenir book"/>
              </a:rPr>
              <a:t>“</a:t>
            </a:r>
            <a:endParaRPr lang="de-DE" sz="6000">
              <a:latin typeface="Avenir book"/>
            </a:endParaRPr>
          </a:p>
        </p:txBody>
      </p:sp>
      <p:pic>
        <p:nvPicPr>
          <p:cNvPr id="3" name="VIDEO-2025-06-22-16-16-03">
            <a:hlinkClick r:id="" action="ppaction://media"/>
            <a:extLst>
              <a:ext uri="{FF2B5EF4-FFF2-40B4-BE49-F238E27FC236}">
                <a16:creationId xmlns:a16="http://schemas.microsoft.com/office/drawing/2014/main" id="{99A332BD-EAA4-FD76-0931-9A5396CC0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0" y="381000"/>
            <a:ext cx="53848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F2E6-8F2D-861C-765E-B6DF621C8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8805A6F-C0C3-34BF-9F02-2281A5212B83}"/>
              </a:ext>
            </a:extLst>
          </p:cNvPr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3922829-FA80-BC75-6583-0CC608FE8B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456" y="991615"/>
            <a:ext cx="9094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latin typeface="Avenir book"/>
              </a:rPr>
              <a:t> </a:t>
            </a:r>
            <a:r>
              <a:rPr lang="en-US" dirty="0" err="1">
                <a:latin typeface="Avenir book"/>
              </a:rPr>
              <a:t>Beispiel</a:t>
            </a:r>
            <a:r>
              <a:rPr lang="en-US" dirty="0">
                <a:latin typeface="Avenir book"/>
              </a:rPr>
              <a:t> Technik: T1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E72BEC50-1545-5A54-7605-4FB245020A3C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17FCD0D2-A89A-2A74-7439-E0611142E0A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B095106A-B264-DBFE-911F-DFCDCEDCB4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4" name="Bild 8" descr="Trainingsübungen - Sprint Anschlussaktionen">
            <a:extLst>
              <a:ext uri="{FF2B5EF4-FFF2-40B4-BE49-F238E27FC236}">
                <a16:creationId xmlns:a16="http://schemas.microsoft.com/office/drawing/2014/main" id="{0BA500B5-B93F-B90A-AFC7-4A5D9C73D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6" y="1834992"/>
            <a:ext cx="3253944" cy="27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7A733EF-8896-F11F-B1FC-B105C3DD2D7F}"/>
              </a:ext>
            </a:extLst>
          </p:cNvPr>
          <p:cNvSpPr txBox="1"/>
          <p:nvPr/>
        </p:nvSpPr>
        <p:spPr>
          <a:xfrm>
            <a:off x="176623" y="4632578"/>
            <a:ext cx="5410200" cy="20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Organisation</a:t>
            </a: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Viereck in 4 mal 4m aufbauen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Davor die </a:t>
            </a:r>
            <a:r>
              <a:rPr lang="de-D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Anspieler</a:t>
            </a: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de-D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</a:t>
            </a: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5m Abstand positionieren, dahinter in </a:t>
            </a:r>
            <a:r>
              <a:rPr lang="de-D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</a:t>
            </a: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3m eine Hütchen und in weiteren 5m ein </a:t>
            </a:r>
            <a:r>
              <a:rPr lang="de-D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Minitor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Mannschaft in 2 Gruppen aufteilen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8CD5B22-701D-6293-7E60-12B465E20811}"/>
              </a:ext>
            </a:extLst>
          </p:cNvPr>
          <p:cNvSpPr txBox="1"/>
          <p:nvPr/>
        </p:nvSpPr>
        <p:spPr>
          <a:xfrm>
            <a:off x="4724401" y="1851813"/>
            <a:ext cx="7454984" cy="341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Ablauf: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Trainer ruft zwei bis vier </a:t>
            </a:r>
            <a:r>
              <a:rPr lang="de-DE" sz="1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Hütchenfarben</a:t>
            </a:r>
            <a:r>
              <a:rPr lang="de-DE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auf, diese müssen genau in dieser Reihenfolge abgelaufen werden.</a:t>
            </a:r>
            <a:endParaRPr lang="de-DE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Spieler im Zentrum umläuft (sprintet) die aufgerufenen Hütchen in der richtigen Reihenfolge und kehrt ins Viereck zurück. </a:t>
            </a:r>
            <a:endParaRPr lang="de-DE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Dort erwartet er ein Anspiel vom Spieler aus der Startgruppe. Er dreht auf und dribbelt Richtung Zielhütchen.</a:t>
            </a:r>
            <a:endParaRPr lang="de-DE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dem Zielhütchen spielt er einen sauberen Pass in das Tor</a:t>
            </a:r>
            <a:endParaRPr lang="de-DE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Variationen:</a:t>
            </a:r>
            <a:endParaRPr lang="de-DE" sz="1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de-DE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Spieler erhält zu Beginn nach Kommando einen Pass vom </a:t>
            </a:r>
            <a:r>
              <a:rPr lang="de-DE" sz="1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Anspieler</a:t>
            </a:r>
            <a:r>
              <a:rPr lang="de-DE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de-DE" sz="1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umdribbelt</a:t>
            </a:r>
            <a:r>
              <a:rPr lang="de-DE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die Farben mit Ball</a:t>
            </a:r>
            <a:endParaRPr lang="de-DE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8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C49C6-FAC1-33A7-3143-A9C6AA596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0664FF-3A43-F551-6739-8B1D8E18E6E0}"/>
              </a:ext>
            </a:extLst>
          </p:cNvPr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4452D27-93B2-6A11-DBCE-1020937B50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456" y="991615"/>
            <a:ext cx="9094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</a:t>
            </a:r>
            <a:r>
              <a:rPr lang="en-US" spc="-10" dirty="0">
                <a:latin typeface="Avenir book"/>
              </a:rPr>
              <a:t> Technik: T2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7D28C125-A51D-7AC9-6E64-753B5451C728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A2A616BD-B40F-1772-0510-C3108009074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2C747D0B-8E0E-A97C-76CB-A58BD6B0D9C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59FA5E4-DFD7-31CD-5876-AF850A351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8" t="16618" r="16833" b="6002"/>
          <a:stretch/>
        </p:blipFill>
        <p:spPr bwMode="auto">
          <a:xfrm>
            <a:off x="1905000" y="1742020"/>
            <a:ext cx="7696200" cy="4986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140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4514E-3482-E60D-D083-176F939ED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3034CBE-2D7E-2769-8B39-D32AAAC78531}"/>
              </a:ext>
            </a:extLst>
          </p:cNvPr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6653E47-3D04-EC26-9E09-D4520FED21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91615"/>
            <a:ext cx="9574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Zweikampf</a:t>
            </a:r>
            <a:r>
              <a:rPr lang="en-US" spc="-10" dirty="0">
                <a:latin typeface="Avenir book"/>
              </a:rPr>
              <a:t>: Z1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F635FAE4-E52D-CACE-EC60-E0EE83F7F5E5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B3D1EABA-C7E3-1968-1851-1A11B37ECB8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44874135-5863-DE76-5B13-AD7BCB6201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BADA25-AF16-531E-F624-C7EF20F04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63" y="2248853"/>
            <a:ext cx="4052037" cy="435807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A596CAA-29A4-EA9B-C9A3-97E96CF2778D}"/>
              </a:ext>
            </a:extLst>
          </p:cNvPr>
          <p:cNvSpPr txBox="1"/>
          <p:nvPr/>
        </p:nvSpPr>
        <p:spPr>
          <a:xfrm>
            <a:off x="5261651" y="2877023"/>
            <a:ext cx="6024371" cy="3020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Organisation und Ablauf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Einen doppelten Strafraum mit 2 Toren und Torhüter*innen markieren.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Teams mit jeweils vier Spieler*innen bilden und jeweils von 1 bis 4 durchnummerieren.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Der/Die Verteidiger*in eröffnet mit einem Flugball zum/zur Angreifer*in. Darauf entsteht ein freies 1 gegen 1.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Der/Die Trainer*in spielt nach jeweils 30 Sekunden einen neuen Ball zum 2 gegen 2 usw. ein.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Fällt innerhalb der Spielzeit ein Tor oder der Ball geht ins Aus, eröffnet der/die Torhüter*in der ballbesitzenden Mannschaft.</a:t>
            </a:r>
          </a:p>
        </p:txBody>
      </p:sp>
    </p:spTree>
    <p:extLst>
      <p:ext uri="{BB962C8B-B14F-4D97-AF65-F5344CB8AC3E}">
        <p14:creationId xmlns:p14="http://schemas.microsoft.com/office/powerpoint/2010/main" val="717626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99647-27D1-4857-EC8A-FE686FA8B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4435F9E-BD4D-CF97-10CA-CAB9312883A1}"/>
              </a:ext>
            </a:extLst>
          </p:cNvPr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C46CF17-3686-162B-4296-842C99543D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91615"/>
            <a:ext cx="9574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Zweikampf</a:t>
            </a:r>
            <a:r>
              <a:rPr lang="en-US" spc="-10" dirty="0">
                <a:latin typeface="Avenir book"/>
              </a:rPr>
              <a:t>: Z2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3CD7B822-6634-453F-DBD2-2053EE09BD5A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E29A622B-2C3A-F69D-3A48-8B586E3852F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25B017F3-B4B1-5A6E-6804-3A4C7E46252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1589D63-EAFC-9140-67E5-E0EF539E4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03" y="2336446"/>
            <a:ext cx="5290297" cy="35299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B0CEB4D-2623-40EC-0353-A7F81C41BB6C}"/>
              </a:ext>
            </a:extLst>
          </p:cNvPr>
          <p:cNvSpPr txBox="1"/>
          <p:nvPr/>
        </p:nvSpPr>
        <p:spPr>
          <a:xfrm>
            <a:off x="5791199" y="1904999"/>
            <a:ext cx="5094351" cy="389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8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Champions-League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Organisation und Ablauf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Gleichwertige Teams ( 1 gegen 1 oder 2  gegen 2) bilden und für die 1. Spielrunde auf die Felder (hier 3) verteilen.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Alle Spiele gleichzeitig an- und abpfeifen. Steht es bei Abpfiff unentschieden, hat das Team gewonnen, das das letzte Tor geschossen hat.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Das Team, das gewonnen hat, steigt nach jeder Runde auf. Das Team, das verloren hat, steigt ab und wechselt zum „niedrigeren“ Feld.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Welches Team ist nach 4 bis 7 Runden Champions-League-Sieger*in?</a:t>
            </a:r>
          </a:p>
        </p:txBody>
      </p:sp>
    </p:spTree>
    <p:extLst>
      <p:ext uri="{BB962C8B-B14F-4D97-AF65-F5344CB8AC3E}">
        <p14:creationId xmlns:p14="http://schemas.microsoft.com/office/powerpoint/2010/main" val="110779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7639-DBB8-BDA4-365A-9714E7206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3DFE1AB-4FB0-95EB-23AB-63E77594DB24}"/>
              </a:ext>
            </a:extLst>
          </p:cNvPr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1A449C0-2C2E-5DC4-59A1-72F684B347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91615"/>
            <a:ext cx="9574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Zweikampf</a:t>
            </a:r>
            <a:r>
              <a:rPr lang="en-US" spc="-10" dirty="0">
                <a:latin typeface="Avenir book"/>
              </a:rPr>
              <a:t>: Z3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6F7D0779-C51F-29D8-54B8-97EF8F17ED47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E0632B11-BC64-295A-B95F-FBFF9EA8C2F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5A35B6C3-E597-6E07-85DF-CE06A21A1A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699473B-5553-EBB6-622F-1B935FF6B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16011"/>
            <a:ext cx="5170509" cy="37872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623411E-EE5B-8BB2-DBED-A7AE6E860678}"/>
              </a:ext>
            </a:extLst>
          </p:cNvPr>
          <p:cNvSpPr txBox="1"/>
          <p:nvPr/>
        </p:nvSpPr>
        <p:spPr>
          <a:xfrm>
            <a:off x="6096000" y="1443379"/>
            <a:ext cx="5094351" cy="5198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28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Tore erzielen im 1 gegen 1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Organisation und Ablauf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Zu Beginn jeder neuen Aktion dribbelt Spieler 1 auf Spieler 2 zu.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Ziel: schnelle Treffer beim </a:t>
            </a:r>
            <a:r>
              <a:rPr lang="de-DE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Minitor</a:t>
            </a:r>
            <a:endParaRPr lang="de-DE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Mit Chance auf Kontertore nach Ballgewinn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Zwischendurch </a:t>
            </a:r>
            <a:r>
              <a:rPr lang="de-DE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wechsel</a:t>
            </a:r>
            <a:r>
              <a:rPr lang="de-DE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von Angreifer auf Verteidiger (eigenständig)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Spielzeit </a:t>
            </a:r>
            <a:r>
              <a:rPr lang="de-DE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max</a:t>
            </a:r>
            <a:r>
              <a:rPr lang="de-DE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60 Sekunden, danach kurze Pause. Dann wiederholen. 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Tipp: Geeignete Feldgröße beachten. Nicht zu groß!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Tipp: Ersatzbälle bereitlegen. </a:t>
            </a:r>
          </a:p>
        </p:txBody>
      </p:sp>
    </p:spTree>
    <p:extLst>
      <p:ext uri="{BB962C8B-B14F-4D97-AF65-F5344CB8AC3E}">
        <p14:creationId xmlns:p14="http://schemas.microsoft.com/office/powerpoint/2010/main" val="4235643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07821-484F-225A-DA0C-CA3E3EC02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7B20E64-5529-7A49-F381-93441880ED75}"/>
              </a:ext>
            </a:extLst>
          </p:cNvPr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CF2F4D6-21AC-089B-1570-5955C2D1E4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91615"/>
            <a:ext cx="9574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Torschuss</a:t>
            </a:r>
            <a:r>
              <a:rPr lang="en-US" spc="-10" dirty="0">
                <a:latin typeface="Avenir book"/>
              </a:rPr>
              <a:t>: T1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7FFF91DD-FCA4-F6A9-03CA-FA4CBFF027E0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087D61D8-852D-1828-1785-5075BDBA1CD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1ACB0B6B-12F3-08CC-2F27-22DC976106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2C062BF-DC80-EDC3-6F91-346442DF9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44" y="2286000"/>
            <a:ext cx="5822987" cy="3657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22917CB-48EC-14F7-9359-ADEA80A2D480}"/>
              </a:ext>
            </a:extLst>
          </p:cNvPr>
          <p:cNvSpPr txBox="1"/>
          <p:nvPr/>
        </p:nvSpPr>
        <p:spPr>
          <a:xfrm>
            <a:off x="6096000" y="1371600"/>
            <a:ext cx="6019800" cy="4568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Torschussmeisterschaft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Organisation und Ablauf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Tore mit Torhüter*innen im Abstand von etwa 20 Metern nebeneinander aufstellen.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Vor jedem Tor steht eine Gruppe aus 4 bis 6 Spieler*innen.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Zudem jeweils 4 Linien markieren: 3. Liga (Abstand zum Tor 10 Meter), 2. Liga (12 Meter), Bundesliga (15 Meter), Champions-League (20 Meter)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Spieler*innen schießen zunächst nacheinander von der Linie 1 (3. Liga) auf das Tor.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Anschließend steigt das Team mit den meisten Treffern zur Linie 2 (2. Liga) auf.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Nach jedem weiteren Durchlauf steigt das siegreiche Team auf, das unterlegene ab. Welches Team gewinnt zuerst die Champions-League an Linie 4?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Tipps und Variationen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Variation: Anstelle der Torhüter*innen Zielzonen in beiden Toren markieren.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Variation: Den Ball kurz vorwerfen und mit dem ersten Bodenkontakt volley (oder direkt volley) abschließen.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04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32966-99E0-0C9F-C6C6-0FFE700FA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A529C65-B2C6-7D44-21B3-BC9279F2F69D}"/>
              </a:ext>
            </a:extLst>
          </p:cNvPr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8C67F39-959E-4DDE-5D6B-95A66B492F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91615"/>
            <a:ext cx="9574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Torschuss</a:t>
            </a:r>
            <a:r>
              <a:rPr lang="en-US" spc="-10" dirty="0">
                <a:latin typeface="Avenir book"/>
              </a:rPr>
              <a:t>: T2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84C818CB-531E-74BA-F4BD-BC96B15522EA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AF3CEB98-8C9D-10D2-FC22-6467E7B2152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57441B5F-648A-9196-9460-FD131E89E2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1BE2F4B-7DB5-3E3C-3F34-3360D649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2178703"/>
            <a:ext cx="5092553" cy="372455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11281EF-085B-16BF-CB04-4B8CF9395169}"/>
              </a:ext>
            </a:extLst>
          </p:cNvPr>
          <p:cNvSpPr txBox="1"/>
          <p:nvPr/>
        </p:nvSpPr>
        <p:spPr>
          <a:xfrm>
            <a:off x="6096000" y="1371599"/>
            <a:ext cx="5334000" cy="491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Torschuss-Technikwettbewerb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Organisation und Ablauf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Die Teams stehen auf der gleichen Seitenlinie jeweils einer Hälfte.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Gegenüber, allerdings im Feld steht pro Team ein Spieler (A) mit Bällen.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Beide A spielen auf Kommando des Trainers zu Spieler B (flach, hoch, Einwurf, Dropkick) und laufen nach.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B legt für A ab, der spätestens mit dem 3. (2.) Kontakt abschließt.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Schnellerer Abschluss: 1 Punkt für das Team. Schnellerer Torerfolg: 3 Punkte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Anschließend tauschen A und B die Positionen (A hinten anstellen)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Tipps und Variationen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Tipp: Für Torabschlüsse eine vorgesehene Zone markieren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Tipp: Trotz Wettbewerb präzise Abläufe fordern.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Variation: Welche Gruppe erzielt in 5 Minuten mehr Punkte. Oder: Welches Team hat zuerst 20 Punkte?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70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5C42-A109-46A6-3FFD-2D32E84B4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8F2338C-08A1-A42D-F289-7034E2D7605D}"/>
              </a:ext>
            </a:extLst>
          </p:cNvPr>
          <p:cNvSpPr/>
          <p:nvPr/>
        </p:nvSpPr>
        <p:spPr>
          <a:xfrm>
            <a:off x="0" y="776378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3A4F690-10C7-F836-A942-89F1599586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91615"/>
            <a:ext cx="9574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Torschuss</a:t>
            </a:r>
            <a:r>
              <a:rPr lang="en-US" spc="-10" dirty="0">
                <a:latin typeface="Avenir book"/>
              </a:rPr>
              <a:t>: T3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F8E5A2D5-69D3-397B-411A-49A4E864200E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A0038387-E05D-CA1E-4954-2C76063AA71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43C2A0D2-FEDA-CF67-B5DF-1C5322BD9D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19461F-EBCC-C5F4-63B2-62794B1A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2184837"/>
            <a:ext cx="5473904" cy="39873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954AB4A-634F-8B25-D75E-B57ED2903461}"/>
              </a:ext>
            </a:extLst>
          </p:cNvPr>
          <p:cNvSpPr txBox="1"/>
          <p:nvPr/>
        </p:nvSpPr>
        <p:spPr>
          <a:xfrm>
            <a:off x="6096000" y="1371599"/>
            <a:ext cx="5334000" cy="5084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Genauigkeits-Torschuss-W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ettbewerb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Organisation und Ablauf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2 Gruppen von je 6 </a:t>
            </a:r>
            <a:r>
              <a:rPr lang="de-DE" sz="120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Spilern</a:t>
            </a: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teilen und gemäß Abbildung auf die Ecken des Feldes verteilen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In je einer Teilgruppe hat jeder einen Ball.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Zusätzlich 2 </a:t>
            </a:r>
            <a:r>
              <a:rPr lang="de-DE" sz="120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Minitore</a:t>
            </a: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auf der Mitte der beiden Grundlinien aufstellen.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Auf Signal dribbeln die beiden ersten Ballbesitzenden (A) an und passen jeweils in den Lauf des startenden Gegenübers (B), der das Zuspiel kurz mitnimmt und auf das </a:t>
            </a:r>
            <a:r>
              <a:rPr lang="de-DE" sz="1200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Minitor</a:t>
            </a: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abschließt.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Schnellerer Torerfolg: 1 Punkt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Anschließend tauschen A und B die Positionen (jeweils hinten anstellen)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Tipps und Variationen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Tipp: Für Torabschlüsse eine vorgesehene Zone markieren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Variation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Abschluss muss mit 2. (oder 3.) Kontakt erfolgen.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Variation: Welche Gruppe erzielt in 5 Minuten mehr Punkte. Oder: Welches Team hat zuerst 10 Punkte?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04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E93B5-5D33-F520-6BD0-E25DA9233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47011D8-19F4-099C-5D1E-D93F170465D7}"/>
              </a:ext>
            </a:extLst>
          </p:cNvPr>
          <p:cNvSpPr/>
          <p:nvPr/>
        </p:nvSpPr>
        <p:spPr>
          <a:xfrm>
            <a:off x="0" y="776378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EFB27A5-DF54-BCB7-9308-D04A245D6B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91615"/>
            <a:ext cx="9574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/>
              <a:t>Beispiel</a:t>
            </a:r>
            <a:r>
              <a:rPr lang="en-US" spc="-10" dirty="0"/>
              <a:t> </a:t>
            </a:r>
            <a:r>
              <a:rPr lang="en-US" spc="-10" dirty="0" err="1"/>
              <a:t>Spielformen</a:t>
            </a:r>
            <a:r>
              <a:rPr lang="en-US" spc="-10" dirty="0"/>
              <a:t>: S1</a:t>
            </a:r>
            <a:endParaRPr spc="-10" dirty="0"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63BE50ED-A4F9-BA96-F918-D59466225C0D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F6DDC0EE-8ADA-54BC-D745-517B2CFDB53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887FB32D-A05D-4304-7128-68EF1CF6762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5403999-F024-7CF3-D748-ED384F783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9" t="31994" r="5837" b="12199"/>
          <a:stretch/>
        </p:blipFill>
        <p:spPr bwMode="auto">
          <a:xfrm>
            <a:off x="704742" y="2357437"/>
            <a:ext cx="9810858" cy="4021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703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F497E-75A7-AFAB-4D55-2AD66BAA4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37457A9-95E8-56B9-B48B-713DEE65DFFC}"/>
              </a:ext>
            </a:extLst>
          </p:cNvPr>
          <p:cNvSpPr/>
          <p:nvPr/>
        </p:nvSpPr>
        <p:spPr>
          <a:xfrm>
            <a:off x="0" y="776378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CED5305-5F53-69C2-AF92-0C65E0F116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91615"/>
            <a:ext cx="9574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Spielformen</a:t>
            </a:r>
            <a:r>
              <a:rPr lang="en-US" spc="-10" dirty="0">
                <a:latin typeface="Avenir book"/>
              </a:rPr>
              <a:t>: S2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9A996CF3-4F97-8536-ACED-57B3034DE887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A0F176A9-61B7-83A6-E258-FAB16404845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1717522E-8CE0-79B6-9BFB-1C09B67BF6D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A5D6530-FF65-DF9F-9D19-8935E54A8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1" t="26538" r="4100" b="16171"/>
          <a:stretch/>
        </p:blipFill>
        <p:spPr bwMode="auto">
          <a:xfrm>
            <a:off x="1316236" y="1971975"/>
            <a:ext cx="9448800" cy="4515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9887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8456" y="991615"/>
            <a:ext cx="9094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>
                <a:latin typeface="Avenir book"/>
              </a:rPr>
              <a:t>Trainingsziele</a:t>
            </a:r>
            <a:endParaRPr spc="-25" dirty="0">
              <a:latin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5753" y="2334273"/>
            <a:ext cx="4133215" cy="1310640"/>
            <a:chOff x="2497835" y="2510027"/>
            <a:chExt cx="4133215" cy="13106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7835" y="2510027"/>
              <a:ext cx="1310639" cy="13106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075" y="2630423"/>
              <a:ext cx="1069848" cy="107137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08456" y="3667234"/>
            <a:ext cx="8201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02560" algn="l"/>
                <a:tab pos="5139055" algn="l"/>
              </a:tabLst>
            </a:pPr>
            <a:r>
              <a:rPr sz="3600" b="1" spc="-10" dirty="0">
                <a:latin typeface="Avenir book"/>
                <a:cs typeface="Arial"/>
              </a:rPr>
              <a:t>Freude</a:t>
            </a:r>
            <a:r>
              <a:rPr sz="3600" b="1" dirty="0">
                <a:latin typeface="Avenir book"/>
                <a:cs typeface="Arial"/>
              </a:rPr>
              <a:t>	</a:t>
            </a:r>
            <a:r>
              <a:rPr sz="3600" b="1" spc="-10" dirty="0">
                <a:latin typeface="Avenir book"/>
                <a:cs typeface="Arial"/>
              </a:rPr>
              <a:t>Intensität</a:t>
            </a:r>
            <a:r>
              <a:rPr sz="3600" b="1" dirty="0">
                <a:latin typeface="Avenir book"/>
                <a:cs typeface="Arial"/>
              </a:rPr>
              <a:t>	</a:t>
            </a:r>
            <a:r>
              <a:rPr sz="3600" b="1" spc="-10" dirty="0">
                <a:latin typeface="Avenir book"/>
                <a:cs typeface="Arial"/>
              </a:rPr>
              <a:t>Wiederholung</a:t>
            </a:r>
            <a:endParaRPr sz="3600" dirty="0">
              <a:latin typeface="Avenir book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6695" y="2339206"/>
            <a:ext cx="10537190" cy="3960998"/>
            <a:chOff x="827532" y="2335027"/>
            <a:chExt cx="10537190" cy="3960998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2568" y="2335027"/>
              <a:ext cx="1310640" cy="13106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27532" y="5074920"/>
              <a:ext cx="10537190" cy="1221105"/>
            </a:xfrm>
            <a:custGeom>
              <a:avLst/>
              <a:gdLst/>
              <a:ahLst/>
              <a:cxnLst/>
              <a:rect l="l" t="t" r="r" b="b"/>
              <a:pathLst>
                <a:path w="10537190" h="1221104">
                  <a:moveTo>
                    <a:pt x="10536936" y="0"/>
                  </a:moveTo>
                  <a:lnTo>
                    <a:pt x="0" y="0"/>
                  </a:lnTo>
                  <a:lnTo>
                    <a:pt x="0" y="1220723"/>
                  </a:lnTo>
                  <a:lnTo>
                    <a:pt x="10536936" y="1220723"/>
                  </a:lnTo>
                  <a:lnTo>
                    <a:pt x="10536936" y="0"/>
                  </a:lnTo>
                  <a:close/>
                </a:path>
              </a:pathLst>
            </a:custGeom>
            <a:solidFill>
              <a:srgbClr val="217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27532" y="5074920"/>
            <a:ext cx="10537190" cy="1845377"/>
          </a:xfrm>
          <a:prstGeom prst="rect">
            <a:avLst/>
          </a:prstGeom>
        </p:spPr>
        <p:txBody>
          <a:bodyPr vert="horz" wrap="square" lIns="0" tIns="303530" rIns="0" bIns="0" rtlCol="0" anchor="t">
            <a:spAutoFit/>
          </a:bodyPr>
          <a:lstStyle/>
          <a:p>
            <a:pPr marL="1964055">
              <a:spcBef>
                <a:spcPts val="2390"/>
              </a:spcBef>
            </a:pPr>
            <a:r>
              <a:rPr lang="de-DE" sz="4000" b="1" dirty="0">
                <a:solidFill>
                  <a:srgbClr val="FFFFFF"/>
                </a:solidFill>
                <a:latin typeface="Avenir book"/>
                <a:cs typeface="Arial"/>
              </a:rPr>
              <a:t>Für jedes Kind und jede Position</a:t>
            </a:r>
          </a:p>
          <a:p>
            <a:pPr marL="1964055">
              <a:spcBef>
                <a:spcPts val="2390"/>
              </a:spcBef>
            </a:pPr>
            <a:endParaRPr lang="de-DE" sz="4000" b="1" dirty="0">
              <a:solidFill>
                <a:srgbClr val="FFFFFF"/>
              </a:solidFill>
              <a:latin typeface="Avenir book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27403" y="565398"/>
            <a:ext cx="10698480" cy="5730240"/>
            <a:chOff x="1327403" y="565398"/>
            <a:chExt cx="10698480" cy="573024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7403" y="5074920"/>
              <a:ext cx="1220723" cy="12207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75030" y="565398"/>
              <a:ext cx="1450859" cy="145085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C497B-57C0-4631-9801-D25708017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20E47ED-0336-98F0-4546-B630708AC719}"/>
              </a:ext>
            </a:extLst>
          </p:cNvPr>
          <p:cNvSpPr/>
          <p:nvPr/>
        </p:nvSpPr>
        <p:spPr>
          <a:xfrm>
            <a:off x="0" y="776378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7E4C334-8895-BEFE-F39F-8F81423604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91615"/>
            <a:ext cx="9574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Spielformen</a:t>
            </a:r>
            <a:r>
              <a:rPr lang="en-US" spc="-10" dirty="0">
                <a:latin typeface="Avenir book"/>
              </a:rPr>
              <a:t>: S3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0B68088B-310E-2D14-E429-EF7586DFB2A1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DAAB8C11-2630-85AB-AA02-64194E01A28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49A35C2C-10AE-E2B3-B7EE-10CC887B63D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4DDA37-3C60-4A3E-4790-4926A2443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3" t="36212" r="3191" b="13553"/>
          <a:stretch/>
        </p:blipFill>
        <p:spPr bwMode="auto">
          <a:xfrm>
            <a:off x="149739" y="2464751"/>
            <a:ext cx="11280261" cy="4177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0612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0DAC4-AEC2-82D4-8725-55A70051A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DEC2A3E-F486-D9A2-E640-4933263D29C6}"/>
              </a:ext>
            </a:extLst>
          </p:cNvPr>
          <p:cNvSpPr/>
          <p:nvPr/>
        </p:nvSpPr>
        <p:spPr>
          <a:xfrm>
            <a:off x="0" y="776378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57549BA-ABBF-C2D1-7F0D-EBCC06D938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991615"/>
            <a:ext cx="9574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Spielformen</a:t>
            </a:r>
            <a:r>
              <a:rPr lang="en-US" spc="-10" dirty="0">
                <a:latin typeface="Avenir book"/>
              </a:rPr>
              <a:t>: S4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B663A97A-D0A1-CEFB-C712-6E62FF622B35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BCB9CD05-B67A-2F85-ED97-A60EA93A830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9992B020-12D2-4A2C-8814-8C902AF6D66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E4C6905-BA5B-5413-522E-B7B603A34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2" t="24066" r="4343" b="22877"/>
          <a:stretch/>
        </p:blipFill>
        <p:spPr bwMode="auto">
          <a:xfrm>
            <a:off x="2059844" y="1816160"/>
            <a:ext cx="8912956" cy="4990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055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83268" y="188976"/>
              <a:ext cx="2061972" cy="20619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92"/>
              <a:ext cx="12192000" cy="68554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529" y="341369"/>
              <a:ext cx="2061984" cy="20619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754456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456" y="1007821"/>
            <a:ext cx="927374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 err="1">
                <a:solidFill>
                  <a:srgbClr val="FFFFFF"/>
                </a:solidFill>
                <a:latin typeface="Avenir book"/>
                <a:cs typeface="Arial"/>
              </a:rPr>
              <a:t>Trainingsorganisation</a:t>
            </a:r>
            <a:r>
              <a:rPr lang="en-US" sz="3600" b="1" spc="-5" dirty="0">
                <a:solidFill>
                  <a:srgbClr val="FFFFFF"/>
                </a:solidFill>
                <a:latin typeface="Avenir book"/>
                <a:cs typeface="Arial"/>
              </a:rPr>
              <a:t>: 3 </a:t>
            </a:r>
            <a:r>
              <a:rPr lang="en-US" sz="3600" b="1" spc="-5" dirty="0" err="1">
                <a:solidFill>
                  <a:srgbClr val="FFFFFF"/>
                </a:solidFill>
                <a:latin typeface="Avenir book"/>
                <a:cs typeface="Arial"/>
              </a:rPr>
              <a:t>Phasen</a:t>
            </a:r>
            <a:r>
              <a:rPr lang="en-US" sz="3600" b="1" spc="-5" dirty="0">
                <a:solidFill>
                  <a:srgbClr val="FFFFFF"/>
                </a:solidFill>
                <a:latin typeface="Avenir book"/>
                <a:cs typeface="Arial"/>
              </a:rPr>
              <a:t> &amp; </a:t>
            </a:r>
            <a:r>
              <a:rPr lang="en-US" sz="3600" b="1" spc="-5" dirty="0" err="1">
                <a:solidFill>
                  <a:srgbClr val="FFFFFF"/>
                </a:solidFill>
                <a:latin typeface="Avenir book"/>
                <a:cs typeface="Arial"/>
              </a:rPr>
              <a:t>Rituale</a:t>
            </a:r>
            <a:endParaRPr sz="3600" dirty="0">
              <a:latin typeface="Avenir book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950183"/>
              </p:ext>
            </p:extLst>
          </p:nvPr>
        </p:nvGraphicFramePr>
        <p:xfrm>
          <a:off x="160423" y="1801547"/>
          <a:ext cx="11858624" cy="5070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3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5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60833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venir book"/>
                          <a:cs typeface="Calibri"/>
                        </a:rPr>
                        <a:t>Übung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Avenir book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venir book"/>
                          <a:cs typeface="Calibri"/>
                        </a:rPr>
                        <a:t>und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venir book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venir book"/>
                          <a:cs typeface="Calibri"/>
                        </a:rPr>
                        <a:t>Dauer</a:t>
                      </a:r>
                      <a:endParaRPr sz="1800">
                        <a:latin typeface="Avenir book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17A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venir book"/>
                          <a:cs typeface="Calibri"/>
                        </a:rPr>
                        <a:t>Inhalt</a:t>
                      </a:r>
                      <a:endParaRPr sz="1800">
                        <a:latin typeface="Avenir book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17A3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venir book"/>
                          <a:cs typeface="Calibri"/>
                        </a:rPr>
                        <a:t>Trainingsziele</a:t>
                      </a:r>
                      <a:endParaRPr sz="1800">
                        <a:latin typeface="Avenir book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17A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245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600" b="1" spc="-10" dirty="0" err="1">
                          <a:latin typeface="Avenir book"/>
                          <a:cs typeface="Calibri"/>
                        </a:rPr>
                        <a:t>Ankommen</a:t>
                      </a:r>
                      <a:r>
                        <a:rPr lang="en-US" sz="1600" b="1" spc="-10" dirty="0">
                          <a:latin typeface="Avenir book"/>
                          <a:cs typeface="Calibri"/>
                        </a:rPr>
                        <a:t> 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600" dirty="0">
                          <a:latin typeface="Avenir book"/>
                          <a:cs typeface="Calibri"/>
                        </a:rPr>
                        <a:t>5 </a:t>
                      </a:r>
                      <a:r>
                        <a:rPr lang="en-US" sz="1600" dirty="0" err="1">
                          <a:latin typeface="Avenir book"/>
                          <a:cs typeface="Calibri"/>
                        </a:rPr>
                        <a:t>Minuten</a:t>
                      </a:r>
                      <a:r>
                        <a:rPr lang="en-US" sz="160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lang="en-US" sz="1600" dirty="0" err="1">
                          <a:latin typeface="Avenir book"/>
                          <a:cs typeface="Calibri"/>
                        </a:rPr>
                        <a:t>vor</a:t>
                      </a:r>
                      <a:r>
                        <a:rPr lang="en-US" sz="160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lang="en-US" sz="1600" dirty="0" err="1">
                          <a:latin typeface="Avenir book"/>
                          <a:cs typeface="Calibri"/>
                        </a:rPr>
                        <a:t>Trainingsbeginn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0010" lvl="0" indent="-285750" algn="l">
                        <a:lnSpc>
                          <a:spcPct val="100000"/>
                        </a:lnSpc>
                        <a:spcBef>
                          <a:spcPts val="700"/>
                        </a:spcBef>
                        <a:buSzPct val="112500"/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latin typeface="Avenir book"/>
                          <a:cs typeface="Calibri"/>
                        </a:rPr>
                        <a:t>Anwesenheit checken</a:t>
                      </a:r>
                    </a:p>
                    <a:p>
                      <a:pPr marL="1350010" lvl="0" indent="-285750" algn="l">
                        <a:lnSpc>
                          <a:spcPct val="100000"/>
                        </a:lnSpc>
                        <a:spcBef>
                          <a:spcPts val="700"/>
                        </a:spcBef>
                        <a:buSzPct val="112500"/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err="1">
                          <a:latin typeface="Avenir book"/>
                          <a:cs typeface="Calibri"/>
                        </a:rPr>
                        <a:t>Evtl</a:t>
                      </a:r>
                      <a:r>
                        <a:rPr lang="de-DE" sz="1600" dirty="0">
                          <a:latin typeface="Avenir book"/>
                          <a:cs typeface="Calibri"/>
                        </a:rPr>
                        <a:t> kurze Besprechung</a:t>
                      </a:r>
                    </a:p>
                    <a:p>
                      <a:pPr marL="1325880" lvl="0" indent="-285750" algn="l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112500"/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latin typeface="Avenir book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en-US" sz="1600" b="1" dirty="0" err="1">
                          <a:latin typeface="Avenir book"/>
                          <a:cs typeface="Calibri"/>
                        </a:rPr>
                        <a:t>Ritualisierter</a:t>
                      </a:r>
                      <a:r>
                        <a:rPr lang="en-US" sz="1600" b="1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lang="en-US" sz="1600" b="1" dirty="0" err="1">
                          <a:latin typeface="Avenir book"/>
                          <a:cs typeface="Calibri"/>
                        </a:rPr>
                        <a:t>Beginn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255">
                <a:tc>
                  <a:txBody>
                    <a:bodyPr/>
                    <a:lstStyle/>
                    <a:p>
                      <a:pPr marL="82423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br>
                        <a:rPr lang="en-US" sz="1600" b="1" spc="-10" dirty="0">
                          <a:latin typeface="Avenir book"/>
                          <a:cs typeface="Calibri"/>
                        </a:rPr>
                      </a:br>
                      <a:r>
                        <a:rPr lang="en-US" sz="1600" b="1" spc="-10" dirty="0" err="1">
                          <a:latin typeface="Avenir book"/>
                          <a:cs typeface="Calibri"/>
                        </a:rPr>
                        <a:t>Aktivierungsphase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8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Möglichst jedes Kind mit einem Ball</a:t>
                      </a:r>
                      <a:endParaRPr lang="en-DE" sz="1600" dirty="0">
                        <a:solidFill>
                          <a:schemeClr val="tx1"/>
                        </a:solidFill>
                        <a:effectLst/>
                        <a:latin typeface="Avenir book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Dribbling und Finten im Schwerpunkt spielerisch</a:t>
                      </a:r>
                      <a:endParaRPr sz="1600" dirty="0">
                        <a:latin typeface="Avenir book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8"/>
                    </a:solidFill>
                  </a:tcPr>
                </a:tc>
                <a:tc>
                  <a:txBody>
                    <a:bodyPr/>
                    <a:lstStyle/>
                    <a:p>
                      <a:pPr marL="165735" marR="158115" indent="317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Viele Ballkontakte und wenig Standzeiten, um Technik zu entwickeln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endParaRPr sz="1600" dirty="0">
                        <a:latin typeface="Avenir book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latin typeface="Avenir book"/>
                          <a:cs typeface="Calibri"/>
                        </a:rPr>
                        <a:t>Spiel- und </a:t>
                      </a:r>
                      <a:r>
                        <a:rPr lang="en-US" sz="1600" b="1" dirty="0" err="1">
                          <a:latin typeface="Avenir book"/>
                          <a:cs typeface="Calibri"/>
                        </a:rPr>
                        <a:t>Übungsphase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600" dirty="0">
                        <a:latin typeface="Avenir book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1CE"/>
                    </a:solidFill>
                  </a:tcPr>
                </a:tc>
                <a:tc>
                  <a:txBody>
                    <a:bodyPr/>
                    <a:lstStyle/>
                    <a:p>
                      <a:pPr marL="733425" indent="-286385">
                        <a:lnSpc>
                          <a:spcPct val="100000"/>
                        </a:lnSpc>
                        <a:spcBef>
                          <a:spcPts val="1375"/>
                        </a:spcBef>
                        <a:buSzPct val="112500"/>
                        <a:buFont typeface="Arial"/>
                        <a:buChar char="•"/>
                        <a:tabLst>
                          <a:tab pos="733425" algn="l"/>
                        </a:tabLst>
                      </a:pPr>
                      <a:r>
                        <a:rPr sz="1600" spc="-10" dirty="0">
                          <a:latin typeface="Avenir book"/>
                          <a:cs typeface="Calibri"/>
                        </a:rPr>
                        <a:t>Positionstechnik,</a:t>
                      </a:r>
                      <a:r>
                        <a:rPr sz="1600" spc="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Dribbling,</a:t>
                      </a:r>
                      <a:r>
                        <a:rPr sz="1600" spc="-2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Ballan-</a:t>
                      </a:r>
                      <a:r>
                        <a:rPr sz="1600" spc="-1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und</a:t>
                      </a:r>
                      <a:r>
                        <a:rPr sz="1600" spc="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spc="-50" dirty="0">
                          <a:latin typeface="Avenir book"/>
                          <a:cs typeface="Calibri"/>
                        </a:rPr>
                        <a:t>-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  <a:p>
                      <a:pPr marL="2857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latin typeface="Avenir book"/>
                          <a:cs typeface="Calibri"/>
                        </a:rPr>
                        <a:t>mitnahme,</a:t>
                      </a:r>
                      <a:r>
                        <a:rPr sz="1600" spc="-5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spc="-7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Torschuss,</a:t>
                      </a:r>
                      <a:r>
                        <a:rPr sz="1600" spc="-2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lang="en-US" sz="1600" spc="-10" dirty="0" err="1">
                          <a:latin typeface="Avenir book"/>
                          <a:cs typeface="Calibri"/>
                        </a:rPr>
                        <a:t>Überzahlspiel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  <a:p>
                      <a:pPr marL="413384" indent="-286385">
                        <a:lnSpc>
                          <a:spcPct val="100000"/>
                        </a:lnSpc>
                        <a:buSzPct val="112500"/>
                        <a:buFont typeface="Arial"/>
                        <a:buChar char="•"/>
                        <a:tabLst>
                          <a:tab pos="413384" algn="l"/>
                        </a:tabLst>
                      </a:pPr>
                      <a:r>
                        <a:rPr sz="1600" spc="-10" dirty="0">
                          <a:latin typeface="Avenir book"/>
                          <a:cs typeface="Calibri"/>
                        </a:rPr>
                        <a:t>Schnelligkeitstraining</a:t>
                      </a:r>
                      <a:r>
                        <a:rPr sz="1600" spc="-2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(Pendelstaffel,</a:t>
                      </a:r>
                      <a:r>
                        <a:rPr sz="1600" spc="2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Avenir book"/>
                          <a:cs typeface="Calibri"/>
                        </a:rPr>
                        <a:t>Fangspiele)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</a:txBody>
                  <a:tcPr marL="0" marR="0" marT="174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1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endParaRPr sz="1600" dirty="0">
                        <a:latin typeface="Avenir book"/>
                        <a:cs typeface="Times New Roman"/>
                      </a:endParaRPr>
                    </a:p>
                    <a:p>
                      <a:pPr marL="682625" marR="625475" indent="-4635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venir book"/>
                          <a:cs typeface="Calibri"/>
                        </a:rPr>
                        <a:t>Viele</a:t>
                      </a:r>
                      <a:r>
                        <a:rPr sz="1600" spc="-1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Avenir book"/>
                          <a:cs typeface="Calibri"/>
                        </a:rPr>
                        <a:t>Wiederholungen</a:t>
                      </a:r>
                      <a:r>
                        <a:rPr sz="1600" b="1" spc="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von</a:t>
                      </a:r>
                      <a:r>
                        <a:rPr sz="1600" spc="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Avenir book"/>
                          <a:cs typeface="Calibri"/>
                        </a:rPr>
                        <a:t>relevanten </a:t>
                      </a:r>
                      <a:r>
                        <a:rPr sz="1600" b="1" dirty="0">
                          <a:latin typeface="Avenir book"/>
                          <a:cs typeface="Calibri"/>
                        </a:rPr>
                        <a:t>Fußballaktionen</a:t>
                      </a:r>
                      <a:r>
                        <a:rPr sz="1600" b="1" spc="-4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und</a:t>
                      </a:r>
                      <a:r>
                        <a:rPr sz="1600" spc="-3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wenig</a:t>
                      </a:r>
                      <a:r>
                        <a:rPr sz="1600" spc="-3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Avenir book"/>
                          <a:cs typeface="Calibri"/>
                        </a:rPr>
                        <a:t>Standzeit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3E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7255">
                <a:tc>
                  <a:txBody>
                    <a:bodyPr/>
                    <a:lstStyle/>
                    <a:p>
                      <a:pPr marL="82423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600" b="1" spc="-10" dirty="0" err="1">
                          <a:latin typeface="Avenir book"/>
                          <a:cs typeface="Calibri"/>
                        </a:rPr>
                        <a:t>Wettkampfphase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  <a:p>
                      <a:pPr marL="792480" marR="125095" indent="-66040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Avenir book"/>
                          <a:cs typeface="Calibri"/>
                        </a:rPr>
                        <a:t>z.B.</a:t>
                      </a:r>
                      <a:r>
                        <a:rPr sz="1600" spc="-2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3</a:t>
                      </a:r>
                      <a:r>
                        <a:rPr sz="1600" spc="-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-</a:t>
                      </a:r>
                      <a:r>
                        <a:rPr sz="1600" spc="-1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lang="en-US" sz="1600" spc="-15" dirty="0">
                          <a:latin typeface="Avenir book"/>
                          <a:cs typeface="Calibri"/>
                        </a:rPr>
                        <a:t>4</a:t>
                      </a:r>
                      <a:r>
                        <a:rPr sz="1600" spc="-1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x</a:t>
                      </a:r>
                      <a:r>
                        <a:rPr sz="1600" spc="-3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4</a:t>
                      </a:r>
                      <a:r>
                        <a:rPr sz="1600" spc="-1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Minuten</a:t>
                      </a:r>
                      <a:r>
                        <a:rPr sz="1600" spc="-3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 err="1">
                          <a:latin typeface="Avenir book"/>
                          <a:cs typeface="Calibri"/>
                        </a:rPr>
                        <a:t>im</a:t>
                      </a:r>
                      <a:r>
                        <a:rPr sz="1600" spc="-4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lang="en-US" sz="1600" spc="-40" dirty="0">
                          <a:latin typeface="Avenir book"/>
                          <a:cs typeface="Calibri"/>
                        </a:rPr>
                        <a:t>3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vs</a:t>
                      </a:r>
                      <a:r>
                        <a:rPr lang="en-US" sz="1600" dirty="0">
                          <a:latin typeface="Avenir book"/>
                          <a:cs typeface="Calibri"/>
                        </a:rPr>
                        <a:t>3</a:t>
                      </a:r>
                      <a:r>
                        <a:rPr sz="1600" spc="1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Avenir book"/>
                          <a:cs typeface="Calibri"/>
                        </a:rPr>
                        <a:t>(2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Minuten</a:t>
                      </a:r>
                      <a:r>
                        <a:rPr sz="1600" spc="-5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Avenir book"/>
                          <a:cs typeface="Calibri"/>
                        </a:rPr>
                        <a:t>Pause)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endParaRPr sz="1600" dirty="0">
                        <a:latin typeface="Avenir book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10" dirty="0" err="1">
                          <a:latin typeface="Avenir book"/>
                          <a:cs typeface="Calibri"/>
                        </a:rPr>
                        <a:t>Kleinfeldspiele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E8"/>
                    </a:solidFill>
                  </a:tcPr>
                </a:tc>
                <a:tc>
                  <a:txBody>
                    <a:bodyPr/>
                    <a:lstStyle/>
                    <a:p>
                      <a:pPr marL="165735" marR="158115" indent="127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b="1" dirty="0">
                          <a:latin typeface="Avenir book"/>
                          <a:cs typeface="Calibri"/>
                        </a:rPr>
                        <a:t>Ganzheitliche</a:t>
                      </a:r>
                      <a:r>
                        <a:rPr sz="1600" b="1" spc="-5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Avenir book"/>
                          <a:cs typeface="Calibri"/>
                        </a:rPr>
                        <a:t>Entwicklung</a:t>
                      </a:r>
                      <a:r>
                        <a:rPr sz="1600" b="1" spc="-6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der</a:t>
                      </a:r>
                      <a:r>
                        <a:rPr sz="1600" spc="-4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Avenir book"/>
                          <a:cs typeface="Calibri"/>
                        </a:rPr>
                        <a:t>Spieler:innen: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körperlich,</a:t>
                      </a:r>
                      <a:r>
                        <a:rPr sz="1600" spc="-5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technisch,</a:t>
                      </a:r>
                      <a:r>
                        <a:rPr sz="1600" spc="-5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Spielkompetenz</a:t>
                      </a:r>
                      <a:r>
                        <a:rPr sz="1600" spc="-4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und</a:t>
                      </a:r>
                      <a:r>
                        <a:rPr sz="1600" spc="-70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Avenir book"/>
                          <a:cs typeface="Calibri"/>
                        </a:rPr>
                        <a:t>Freude </a:t>
                      </a:r>
                      <a:r>
                        <a:rPr sz="1600" dirty="0">
                          <a:latin typeface="Avenir book"/>
                          <a:cs typeface="Calibri"/>
                        </a:rPr>
                        <a:t>am</a:t>
                      </a:r>
                      <a:r>
                        <a:rPr sz="1600" spc="-5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Avenir book"/>
                          <a:cs typeface="Calibri"/>
                        </a:rPr>
                        <a:t>Fußball</a:t>
                      </a:r>
                      <a:endParaRPr sz="1600" dirty="0">
                        <a:latin typeface="Avenir book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7255">
                <a:tc>
                  <a:txBody>
                    <a:bodyPr/>
                    <a:lstStyle/>
                    <a:p>
                      <a:pPr marL="792480" marR="125095" indent="-660400" algn="ctr">
                        <a:lnSpc>
                          <a:spcPct val="100000"/>
                        </a:lnSpc>
                      </a:pPr>
                      <a:r>
                        <a:rPr lang="en-US" sz="1600" b="1" dirty="0" err="1">
                          <a:latin typeface="Avenir book"/>
                          <a:cs typeface="Calibri"/>
                        </a:rPr>
                        <a:t>Ausklang</a:t>
                      </a:r>
                      <a:endParaRPr sz="1600" b="1" dirty="0">
                        <a:latin typeface="Avenir book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err="1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Evtl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err="1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Nachbesprechung</a:t>
                      </a:r>
                      <a:endParaRPr lang="en-US" sz="1600" dirty="0" err="1">
                        <a:solidFill>
                          <a:schemeClr val="tx1"/>
                        </a:solidFill>
                        <a:effectLst/>
                        <a:latin typeface="Avenir book"/>
                        <a:ea typeface="+mn-ea"/>
                        <a:cs typeface="+mn-cs"/>
                      </a:endParaRPr>
                    </a:p>
                    <a:p>
                      <a:pPr marL="285750" lvl="0" indent="-285750" algn="ctr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err="1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Gemeinschaftliches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err="1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Abbauen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600" err="1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Aufräumen</a:t>
                      </a:r>
                      <a:endParaRPr lang="en-US" sz="1600" dirty="0" err="1">
                        <a:solidFill>
                          <a:schemeClr val="tx1"/>
                        </a:solidFill>
                        <a:effectLst/>
                        <a:latin typeface="Avenir book"/>
                        <a:ea typeface="+mn-ea"/>
                        <a:cs typeface="+mn-cs"/>
                      </a:endParaRPr>
                    </a:p>
                    <a:p>
                      <a:pPr marL="285750" lvl="0" indent="-285750" algn="ctr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Avenir book"/>
                          <a:ea typeface="+mn-ea"/>
                          <a:cs typeface="+mn-cs"/>
                        </a:rPr>
                        <a:t>Ankündigungen</a:t>
                      </a:r>
                    </a:p>
                  </a:txBody>
                  <a:tcPr marL="0" marR="0" marT="819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5735" marR="158115" indent="127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600" b="1" err="1">
                          <a:latin typeface="Avenir book"/>
                          <a:cs typeface="Calibri"/>
                        </a:rPr>
                        <a:t>Ritualisierter</a:t>
                      </a:r>
                      <a:r>
                        <a:rPr lang="en-US" sz="1600" b="1" dirty="0">
                          <a:latin typeface="Avenir book"/>
                          <a:cs typeface="Calibri"/>
                        </a:rPr>
                        <a:t> </a:t>
                      </a:r>
                      <a:r>
                        <a:rPr lang="en-US" sz="1600" b="1" err="1">
                          <a:latin typeface="Avenir book"/>
                          <a:cs typeface="Calibri"/>
                        </a:rPr>
                        <a:t>Ausklang</a:t>
                      </a:r>
                      <a:endParaRPr lang="en-US" sz="1600" err="1">
                        <a:latin typeface="Avenir book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54366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  <p:pic>
        <p:nvPicPr>
          <p:cNvPr id="16" name="object 14">
            <a:extLst>
              <a:ext uri="{FF2B5EF4-FFF2-40B4-BE49-F238E27FC236}">
                <a16:creationId xmlns:a16="http://schemas.microsoft.com/office/drawing/2014/main" id="{CB3ECF04-2491-7C73-1021-E92F748E68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73798" y="350688"/>
            <a:ext cx="1450859" cy="14508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" y="893063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8456" y="991615"/>
            <a:ext cx="9094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venir book"/>
              </a:rPr>
              <a:t>Prinzipien</a:t>
            </a:r>
            <a:r>
              <a:rPr spc="-15" dirty="0">
                <a:latin typeface="Avenir book"/>
              </a:rPr>
              <a:t> </a:t>
            </a:r>
            <a:r>
              <a:rPr dirty="0">
                <a:latin typeface="Avenir book"/>
              </a:rPr>
              <a:t>für</a:t>
            </a:r>
            <a:r>
              <a:rPr spc="-20" dirty="0">
                <a:latin typeface="Avenir book"/>
              </a:rPr>
              <a:t> </a:t>
            </a:r>
            <a:r>
              <a:rPr dirty="0">
                <a:latin typeface="Avenir book"/>
              </a:rPr>
              <a:t>Übungs-</a:t>
            </a:r>
            <a:r>
              <a:rPr spc="-10" dirty="0">
                <a:latin typeface="Avenir book"/>
              </a:rPr>
              <a:t> </a:t>
            </a:r>
            <a:r>
              <a:rPr dirty="0">
                <a:latin typeface="Avenir book"/>
              </a:rPr>
              <a:t>und</a:t>
            </a:r>
            <a:r>
              <a:rPr spc="-35" dirty="0">
                <a:latin typeface="Avenir book"/>
              </a:rPr>
              <a:t> </a:t>
            </a:r>
            <a:r>
              <a:rPr spc="-10" dirty="0">
                <a:latin typeface="Avenir book"/>
              </a:rPr>
              <a:t>Spielformen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164316" y="6431381"/>
            <a:ext cx="1104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878787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81036" y="4998643"/>
            <a:ext cx="9615540" cy="2212458"/>
            <a:chOff x="2080260" y="5234940"/>
            <a:chExt cx="8240268" cy="1559052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0260" y="5234940"/>
              <a:ext cx="8240268" cy="15590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4644" y="5259323"/>
              <a:ext cx="7980426" cy="143027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360635" y="4966148"/>
            <a:ext cx="7431405" cy="22538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de-DE" sz="2800" b="1" dirty="0" err="1">
                <a:solidFill>
                  <a:srgbClr val="FFFFFF"/>
                </a:solidFill>
                <a:latin typeface="Avenir book"/>
                <a:cs typeface="Arial"/>
              </a:rPr>
              <a:t>Spielnah</a:t>
            </a:r>
            <a:r>
              <a:rPr lang="de-DE" sz="2800" b="1" dirty="0">
                <a:solidFill>
                  <a:srgbClr val="FFFFFF"/>
                </a:solidFill>
                <a:latin typeface="Avenir book"/>
                <a:cs typeface="Arial"/>
              </a:rPr>
              <a:t> trainieren!!</a:t>
            </a: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de-DE" sz="2800" b="1" dirty="0">
                <a:solidFill>
                  <a:srgbClr val="FFFFFF"/>
                </a:solidFill>
                <a:latin typeface="Avenir book"/>
                <a:cs typeface="Arial"/>
              </a:rPr>
              <a:t>Übungen sollten </a:t>
            </a:r>
            <a:r>
              <a:rPr lang="de-DE" sz="2800" b="1" dirty="0" err="1">
                <a:solidFill>
                  <a:srgbClr val="FFFFFF"/>
                </a:solidFill>
                <a:latin typeface="Avenir book"/>
                <a:cs typeface="Arial"/>
              </a:rPr>
              <a:t>verstandlich</a:t>
            </a:r>
            <a:r>
              <a:rPr lang="de-DE" sz="2800" b="1" dirty="0">
                <a:solidFill>
                  <a:srgbClr val="FFFFFF"/>
                </a:solidFill>
                <a:latin typeface="Avenir book"/>
                <a:cs typeface="Arial"/>
              </a:rPr>
              <a:t> sein!!</a:t>
            </a: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de-DE" sz="2800" b="1" dirty="0">
                <a:solidFill>
                  <a:srgbClr val="FFFFFF"/>
                </a:solidFill>
                <a:latin typeface="Avenir book"/>
                <a:cs typeface="Arial"/>
              </a:rPr>
              <a:t>Entwicklung der Spieler/innen steht im Vordergrund !!</a:t>
            </a:r>
            <a:endParaRPr lang="de-DE" sz="1600" dirty="0">
              <a:solidFill>
                <a:srgbClr val="FFFFFF"/>
              </a:solidFill>
              <a:latin typeface="Avenir book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endParaRPr lang="de-DE" sz="16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endParaRPr lang="de-DE" sz="16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40966" y="2143938"/>
            <a:ext cx="6604000" cy="4330065"/>
            <a:chOff x="740966" y="2143938"/>
            <a:chExt cx="6604000" cy="4330065"/>
          </a:xfrm>
        </p:grpSpPr>
        <p:sp>
          <p:nvSpPr>
            <p:cNvPr id="11" name="object 11"/>
            <p:cNvSpPr/>
            <p:nvPr/>
          </p:nvSpPr>
          <p:spPr>
            <a:xfrm>
              <a:off x="1441758" y="5469150"/>
              <a:ext cx="144145" cy="723900"/>
            </a:xfrm>
            <a:custGeom>
              <a:avLst/>
              <a:gdLst/>
              <a:ahLst/>
              <a:cxnLst/>
              <a:rect l="l" t="t" r="r" b="b"/>
              <a:pathLst>
                <a:path w="144144" h="723900">
                  <a:moveTo>
                    <a:pt x="143588" y="0"/>
                  </a:moveTo>
                  <a:lnTo>
                    <a:pt x="0" y="0"/>
                  </a:lnTo>
                  <a:lnTo>
                    <a:pt x="11965" y="723572"/>
                  </a:lnTo>
                  <a:lnTo>
                    <a:pt x="131622" y="723572"/>
                  </a:lnTo>
                  <a:lnTo>
                    <a:pt x="143588" y="0"/>
                  </a:lnTo>
                  <a:close/>
                </a:path>
              </a:pathLst>
            </a:custGeom>
            <a:solidFill>
              <a:srgbClr val="217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1897" y="6270432"/>
              <a:ext cx="203310" cy="20349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40966" y="3103069"/>
              <a:ext cx="651510" cy="650875"/>
            </a:xfrm>
            <a:custGeom>
              <a:avLst/>
              <a:gdLst/>
              <a:ahLst/>
              <a:cxnLst/>
              <a:rect l="l" t="t" r="r" b="b"/>
              <a:pathLst>
                <a:path w="651510" h="650875">
                  <a:moveTo>
                    <a:pt x="325485" y="0"/>
                  </a:moveTo>
                  <a:lnTo>
                    <a:pt x="277361" y="3523"/>
                  </a:lnTo>
                  <a:lnTo>
                    <a:pt x="231439" y="13758"/>
                  </a:lnTo>
                  <a:lnTo>
                    <a:pt x="188220" y="30204"/>
                  </a:lnTo>
                  <a:lnTo>
                    <a:pt x="148205" y="52360"/>
                  </a:lnTo>
                  <a:lnTo>
                    <a:pt x="111897" y="79723"/>
                  </a:lnTo>
                  <a:lnTo>
                    <a:pt x="79797" y="111793"/>
                  </a:lnTo>
                  <a:lnTo>
                    <a:pt x="52409" y="148067"/>
                  </a:lnTo>
                  <a:lnTo>
                    <a:pt x="30233" y="188044"/>
                  </a:lnTo>
                  <a:lnTo>
                    <a:pt x="13771" y="231224"/>
                  </a:lnTo>
                  <a:lnTo>
                    <a:pt x="3526" y="277103"/>
                  </a:lnTo>
                  <a:lnTo>
                    <a:pt x="0" y="325182"/>
                  </a:lnTo>
                  <a:lnTo>
                    <a:pt x="3526" y="373260"/>
                  </a:lnTo>
                  <a:lnTo>
                    <a:pt x="13771" y="419140"/>
                  </a:lnTo>
                  <a:lnTo>
                    <a:pt x="30233" y="462319"/>
                  </a:lnTo>
                  <a:lnTo>
                    <a:pt x="52409" y="502297"/>
                  </a:lnTo>
                  <a:lnTo>
                    <a:pt x="79797" y="538571"/>
                  </a:lnTo>
                  <a:lnTo>
                    <a:pt x="111897" y="570641"/>
                  </a:lnTo>
                  <a:lnTo>
                    <a:pt x="148205" y="598004"/>
                  </a:lnTo>
                  <a:lnTo>
                    <a:pt x="188220" y="620159"/>
                  </a:lnTo>
                  <a:lnTo>
                    <a:pt x="231439" y="636606"/>
                  </a:lnTo>
                  <a:lnTo>
                    <a:pt x="277361" y="646841"/>
                  </a:lnTo>
                  <a:lnTo>
                    <a:pt x="325485" y="650364"/>
                  </a:lnTo>
                  <a:lnTo>
                    <a:pt x="373608" y="646841"/>
                  </a:lnTo>
                  <a:lnTo>
                    <a:pt x="419530" y="636606"/>
                  </a:lnTo>
                  <a:lnTo>
                    <a:pt x="428350" y="633250"/>
                  </a:lnTo>
                  <a:lnTo>
                    <a:pt x="326555" y="633250"/>
                  </a:lnTo>
                  <a:lnTo>
                    <a:pt x="291758" y="631324"/>
                  </a:lnTo>
                  <a:lnTo>
                    <a:pt x="256962" y="625548"/>
                  </a:lnTo>
                  <a:lnTo>
                    <a:pt x="265527" y="620413"/>
                  </a:lnTo>
                  <a:lnTo>
                    <a:pt x="235548" y="620413"/>
                  </a:lnTo>
                  <a:lnTo>
                    <a:pt x="187836" y="601106"/>
                  </a:lnTo>
                  <a:lnTo>
                    <a:pt x="144219" y="574417"/>
                  </a:lnTo>
                  <a:lnTo>
                    <a:pt x="105581" y="540990"/>
                  </a:lnTo>
                  <a:lnTo>
                    <a:pt x="72805" y="501465"/>
                  </a:lnTo>
                  <a:lnTo>
                    <a:pt x="72805" y="500609"/>
                  </a:lnTo>
                  <a:lnTo>
                    <a:pt x="73662" y="500609"/>
                  </a:lnTo>
                  <a:lnTo>
                    <a:pt x="73662" y="499754"/>
                  </a:lnTo>
                  <a:lnTo>
                    <a:pt x="78334" y="482639"/>
                  </a:lnTo>
                  <a:lnTo>
                    <a:pt x="60814" y="482639"/>
                  </a:lnTo>
                  <a:lnTo>
                    <a:pt x="44620" y="452206"/>
                  </a:lnTo>
                  <a:lnTo>
                    <a:pt x="32120" y="420169"/>
                  </a:lnTo>
                  <a:lnTo>
                    <a:pt x="23474" y="386849"/>
                  </a:lnTo>
                  <a:lnTo>
                    <a:pt x="18959" y="353421"/>
                  </a:lnTo>
                  <a:lnTo>
                    <a:pt x="18843" y="352566"/>
                  </a:lnTo>
                  <a:lnTo>
                    <a:pt x="50991" y="352566"/>
                  </a:lnTo>
                  <a:lnTo>
                    <a:pt x="57293" y="344864"/>
                  </a:lnTo>
                  <a:lnTo>
                    <a:pt x="35118" y="344864"/>
                  </a:lnTo>
                  <a:lnTo>
                    <a:pt x="19700" y="332028"/>
                  </a:lnTo>
                  <a:lnTo>
                    <a:pt x="18843" y="331172"/>
                  </a:lnTo>
                  <a:lnTo>
                    <a:pt x="17987" y="331172"/>
                  </a:lnTo>
                  <a:lnTo>
                    <a:pt x="17130" y="330316"/>
                  </a:lnTo>
                  <a:lnTo>
                    <a:pt x="17130" y="325182"/>
                  </a:lnTo>
                  <a:lnTo>
                    <a:pt x="20985" y="277103"/>
                  </a:lnTo>
                  <a:lnTo>
                    <a:pt x="21105" y="275602"/>
                  </a:lnTo>
                  <a:lnTo>
                    <a:pt x="32869" y="227627"/>
                  </a:lnTo>
                  <a:lnTo>
                    <a:pt x="52182" y="182219"/>
                  </a:lnTo>
                  <a:lnTo>
                    <a:pt x="78801" y="140341"/>
                  </a:lnTo>
                  <a:lnTo>
                    <a:pt x="119947" y="140341"/>
                  </a:lnTo>
                  <a:lnTo>
                    <a:pt x="119143" y="124082"/>
                  </a:lnTo>
                  <a:lnTo>
                    <a:pt x="93362" y="124082"/>
                  </a:lnTo>
                  <a:lnTo>
                    <a:pt x="118028" y="98597"/>
                  </a:lnTo>
                  <a:lnTo>
                    <a:pt x="145504" y="76161"/>
                  </a:lnTo>
                  <a:lnTo>
                    <a:pt x="175389" y="56933"/>
                  </a:lnTo>
                  <a:lnTo>
                    <a:pt x="207282" y="41075"/>
                  </a:lnTo>
                  <a:lnTo>
                    <a:pt x="225355" y="41075"/>
                  </a:lnTo>
                  <a:lnTo>
                    <a:pt x="226126" y="39364"/>
                  </a:lnTo>
                  <a:lnTo>
                    <a:pt x="226983" y="37652"/>
                  </a:lnTo>
                  <a:lnTo>
                    <a:pt x="226983" y="34229"/>
                  </a:lnTo>
                  <a:lnTo>
                    <a:pt x="275966" y="22195"/>
                  </a:lnTo>
                  <a:lnTo>
                    <a:pt x="325913" y="18184"/>
                  </a:lnTo>
                  <a:lnTo>
                    <a:pt x="431161" y="18184"/>
                  </a:lnTo>
                  <a:lnTo>
                    <a:pt x="419530" y="13758"/>
                  </a:lnTo>
                  <a:lnTo>
                    <a:pt x="373608" y="3523"/>
                  </a:lnTo>
                  <a:lnTo>
                    <a:pt x="325485" y="0"/>
                  </a:lnTo>
                  <a:close/>
                </a:path>
                <a:path w="651510" h="650875">
                  <a:moveTo>
                    <a:pt x="585016" y="458678"/>
                  </a:moveTo>
                  <a:lnTo>
                    <a:pt x="449683" y="494619"/>
                  </a:lnTo>
                  <a:lnTo>
                    <a:pt x="373451" y="611856"/>
                  </a:lnTo>
                  <a:lnTo>
                    <a:pt x="394864" y="625548"/>
                  </a:lnTo>
                  <a:lnTo>
                    <a:pt x="361031" y="631324"/>
                  </a:lnTo>
                  <a:lnTo>
                    <a:pt x="326555" y="633250"/>
                  </a:lnTo>
                  <a:lnTo>
                    <a:pt x="428350" y="633250"/>
                  </a:lnTo>
                  <a:lnTo>
                    <a:pt x="462750" y="620160"/>
                  </a:lnTo>
                  <a:lnTo>
                    <a:pt x="463837" y="619558"/>
                  </a:lnTo>
                  <a:lnTo>
                    <a:pt x="417991" y="619558"/>
                  </a:lnTo>
                  <a:lnTo>
                    <a:pt x="417135" y="618702"/>
                  </a:lnTo>
                  <a:lnTo>
                    <a:pt x="416278" y="616991"/>
                  </a:lnTo>
                  <a:lnTo>
                    <a:pt x="415421" y="616991"/>
                  </a:lnTo>
                  <a:lnTo>
                    <a:pt x="399147" y="606722"/>
                  </a:lnTo>
                  <a:lnTo>
                    <a:pt x="461675" y="510023"/>
                  </a:lnTo>
                  <a:lnTo>
                    <a:pt x="573881" y="480072"/>
                  </a:lnTo>
                  <a:lnTo>
                    <a:pt x="590782" y="480072"/>
                  </a:lnTo>
                  <a:lnTo>
                    <a:pt x="585016" y="458678"/>
                  </a:lnTo>
                  <a:close/>
                </a:path>
                <a:path w="651510" h="650875">
                  <a:moveTo>
                    <a:pt x="147365" y="480927"/>
                  </a:moveTo>
                  <a:lnTo>
                    <a:pt x="78801" y="480927"/>
                  </a:lnTo>
                  <a:lnTo>
                    <a:pt x="191008" y="510878"/>
                  </a:lnTo>
                  <a:lnTo>
                    <a:pt x="254392" y="607577"/>
                  </a:lnTo>
                  <a:lnTo>
                    <a:pt x="238118" y="617846"/>
                  </a:lnTo>
                  <a:lnTo>
                    <a:pt x="235548" y="620413"/>
                  </a:lnTo>
                  <a:lnTo>
                    <a:pt x="265527" y="620413"/>
                  </a:lnTo>
                  <a:lnTo>
                    <a:pt x="278375" y="612712"/>
                  </a:lnTo>
                  <a:lnTo>
                    <a:pt x="202143" y="495475"/>
                  </a:lnTo>
                  <a:lnTo>
                    <a:pt x="147365" y="480927"/>
                  </a:lnTo>
                  <a:close/>
                </a:path>
                <a:path w="651510" h="650875">
                  <a:moveTo>
                    <a:pt x="590782" y="480072"/>
                  </a:moveTo>
                  <a:lnTo>
                    <a:pt x="573881" y="480072"/>
                  </a:lnTo>
                  <a:lnTo>
                    <a:pt x="579021" y="498898"/>
                  </a:lnTo>
                  <a:lnTo>
                    <a:pt x="579021" y="499754"/>
                  </a:lnTo>
                  <a:lnTo>
                    <a:pt x="547114" y="539773"/>
                  </a:lnTo>
                  <a:lnTo>
                    <a:pt x="508570" y="573455"/>
                  </a:lnTo>
                  <a:lnTo>
                    <a:pt x="465208" y="600237"/>
                  </a:lnTo>
                  <a:lnTo>
                    <a:pt x="417991" y="619558"/>
                  </a:lnTo>
                  <a:lnTo>
                    <a:pt x="463837" y="619558"/>
                  </a:lnTo>
                  <a:lnTo>
                    <a:pt x="502765" y="598004"/>
                  </a:lnTo>
                  <a:lnTo>
                    <a:pt x="539073" y="570641"/>
                  </a:lnTo>
                  <a:lnTo>
                    <a:pt x="571172" y="538571"/>
                  </a:lnTo>
                  <a:lnTo>
                    <a:pt x="598561" y="502297"/>
                  </a:lnTo>
                  <a:lnTo>
                    <a:pt x="610415" y="480927"/>
                  </a:lnTo>
                  <a:lnTo>
                    <a:pt x="591012" y="480927"/>
                  </a:lnTo>
                  <a:lnTo>
                    <a:pt x="590782" y="480072"/>
                  </a:lnTo>
                  <a:close/>
                </a:path>
                <a:path w="651510" h="650875">
                  <a:moveTo>
                    <a:pt x="66810" y="459534"/>
                  </a:moveTo>
                  <a:lnTo>
                    <a:pt x="60814" y="482639"/>
                  </a:lnTo>
                  <a:lnTo>
                    <a:pt x="78334" y="482639"/>
                  </a:lnTo>
                  <a:lnTo>
                    <a:pt x="78801" y="480927"/>
                  </a:lnTo>
                  <a:lnTo>
                    <a:pt x="147365" y="480927"/>
                  </a:lnTo>
                  <a:lnTo>
                    <a:pt x="66810" y="459534"/>
                  </a:lnTo>
                  <a:close/>
                </a:path>
                <a:path w="651510" h="650875">
                  <a:moveTo>
                    <a:pt x="648899" y="353422"/>
                  </a:moveTo>
                  <a:lnTo>
                    <a:pt x="632126" y="353422"/>
                  </a:lnTo>
                  <a:lnTo>
                    <a:pt x="627147" y="386582"/>
                  </a:lnTo>
                  <a:lnTo>
                    <a:pt x="618620" y="419140"/>
                  </a:lnTo>
                  <a:lnTo>
                    <a:pt x="606590" y="450655"/>
                  </a:lnTo>
                  <a:lnTo>
                    <a:pt x="591012" y="480927"/>
                  </a:lnTo>
                  <a:lnTo>
                    <a:pt x="610415" y="480927"/>
                  </a:lnTo>
                  <a:lnTo>
                    <a:pt x="620737" y="462320"/>
                  </a:lnTo>
                  <a:lnTo>
                    <a:pt x="637198" y="419140"/>
                  </a:lnTo>
                  <a:lnTo>
                    <a:pt x="647443" y="373261"/>
                  </a:lnTo>
                  <a:lnTo>
                    <a:pt x="648899" y="353422"/>
                  </a:lnTo>
                  <a:close/>
                </a:path>
                <a:path w="651510" h="650875">
                  <a:moveTo>
                    <a:pt x="50991" y="352566"/>
                  </a:moveTo>
                  <a:lnTo>
                    <a:pt x="18843" y="352566"/>
                  </a:lnTo>
                  <a:lnTo>
                    <a:pt x="37687" y="368825"/>
                  </a:lnTo>
                  <a:lnTo>
                    <a:pt x="50991" y="352566"/>
                  </a:lnTo>
                  <a:close/>
                </a:path>
                <a:path w="651510" h="650875">
                  <a:moveTo>
                    <a:pt x="483929" y="41931"/>
                  </a:moveTo>
                  <a:lnTo>
                    <a:pt x="446257" y="41931"/>
                  </a:lnTo>
                  <a:lnTo>
                    <a:pt x="477387" y="57268"/>
                  </a:lnTo>
                  <a:lnTo>
                    <a:pt x="506560" y="76161"/>
                  </a:lnTo>
                  <a:lnTo>
                    <a:pt x="533222" y="97889"/>
                  </a:lnTo>
                  <a:lnTo>
                    <a:pt x="557607" y="122371"/>
                  </a:lnTo>
                  <a:lnTo>
                    <a:pt x="534396" y="122371"/>
                  </a:lnTo>
                  <a:lnTo>
                    <a:pt x="527628" y="260146"/>
                  </a:lnTo>
                  <a:lnTo>
                    <a:pt x="614995" y="367969"/>
                  </a:lnTo>
                  <a:lnTo>
                    <a:pt x="632126" y="353422"/>
                  </a:lnTo>
                  <a:lnTo>
                    <a:pt x="648899" y="353422"/>
                  </a:lnTo>
                  <a:lnTo>
                    <a:pt x="649526" y="344864"/>
                  </a:lnTo>
                  <a:lnTo>
                    <a:pt x="649589" y="344008"/>
                  </a:lnTo>
                  <a:lnTo>
                    <a:pt x="617565" y="344008"/>
                  </a:lnTo>
                  <a:lnTo>
                    <a:pt x="544759" y="254155"/>
                  </a:lnTo>
                  <a:lnTo>
                    <a:pt x="550665" y="141197"/>
                  </a:lnTo>
                  <a:lnTo>
                    <a:pt x="550755" y="139486"/>
                  </a:lnTo>
                  <a:lnTo>
                    <a:pt x="592082" y="139486"/>
                  </a:lnTo>
                  <a:lnTo>
                    <a:pt x="579159" y="122371"/>
                  </a:lnTo>
                  <a:lnTo>
                    <a:pt x="557607" y="122371"/>
                  </a:lnTo>
                  <a:lnTo>
                    <a:pt x="534481" y="120659"/>
                  </a:lnTo>
                  <a:lnTo>
                    <a:pt x="577867" y="120659"/>
                  </a:lnTo>
                  <a:lnTo>
                    <a:pt x="571172" y="111793"/>
                  </a:lnTo>
                  <a:lnTo>
                    <a:pt x="539073" y="79723"/>
                  </a:lnTo>
                  <a:lnTo>
                    <a:pt x="502765" y="52360"/>
                  </a:lnTo>
                  <a:lnTo>
                    <a:pt x="483929" y="41931"/>
                  </a:lnTo>
                  <a:close/>
                </a:path>
                <a:path w="651510" h="650875">
                  <a:moveTo>
                    <a:pt x="119947" y="140341"/>
                  </a:moveTo>
                  <a:lnTo>
                    <a:pt x="101928" y="140341"/>
                  </a:lnTo>
                  <a:lnTo>
                    <a:pt x="107879" y="254155"/>
                  </a:lnTo>
                  <a:lnTo>
                    <a:pt x="107924" y="255011"/>
                  </a:lnTo>
                  <a:lnTo>
                    <a:pt x="35118" y="344864"/>
                  </a:lnTo>
                  <a:lnTo>
                    <a:pt x="57293" y="344864"/>
                  </a:lnTo>
                  <a:lnTo>
                    <a:pt x="125911" y="261001"/>
                  </a:lnTo>
                  <a:lnTo>
                    <a:pt x="119989" y="141197"/>
                  </a:lnTo>
                  <a:lnTo>
                    <a:pt x="119947" y="140341"/>
                  </a:lnTo>
                  <a:close/>
                </a:path>
                <a:path w="651510" h="650875">
                  <a:moveTo>
                    <a:pt x="592082" y="139486"/>
                  </a:moveTo>
                  <a:lnTo>
                    <a:pt x="550755" y="139486"/>
                  </a:lnTo>
                  <a:lnTo>
                    <a:pt x="569599" y="140342"/>
                  </a:lnTo>
                  <a:lnTo>
                    <a:pt x="572168" y="140342"/>
                  </a:lnTo>
                  <a:lnTo>
                    <a:pt x="598788" y="182219"/>
                  </a:lnTo>
                  <a:lnTo>
                    <a:pt x="618100" y="227627"/>
                  </a:lnTo>
                  <a:lnTo>
                    <a:pt x="629864" y="275602"/>
                  </a:lnTo>
                  <a:lnTo>
                    <a:pt x="633839" y="325182"/>
                  </a:lnTo>
                  <a:lnTo>
                    <a:pt x="633839" y="330317"/>
                  </a:lnTo>
                  <a:lnTo>
                    <a:pt x="632983" y="330317"/>
                  </a:lnTo>
                  <a:lnTo>
                    <a:pt x="632983" y="331172"/>
                  </a:lnTo>
                  <a:lnTo>
                    <a:pt x="617565" y="344008"/>
                  </a:lnTo>
                  <a:lnTo>
                    <a:pt x="649589" y="344008"/>
                  </a:lnTo>
                  <a:lnTo>
                    <a:pt x="650970" y="325182"/>
                  </a:lnTo>
                  <a:lnTo>
                    <a:pt x="647443" y="277104"/>
                  </a:lnTo>
                  <a:lnTo>
                    <a:pt x="637198" y="231224"/>
                  </a:lnTo>
                  <a:lnTo>
                    <a:pt x="620737" y="188045"/>
                  </a:lnTo>
                  <a:lnTo>
                    <a:pt x="598561" y="148067"/>
                  </a:lnTo>
                  <a:lnTo>
                    <a:pt x="592082" y="139486"/>
                  </a:lnTo>
                  <a:close/>
                </a:path>
                <a:path w="651510" h="650875">
                  <a:moveTo>
                    <a:pt x="101928" y="140341"/>
                  </a:moveTo>
                  <a:lnTo>
                    <a:pt x="78801" y="140341"/>
                  </a:lnTo>
                  <a:lnTo>
                    <a:pt x="80514" y="141197"/>
                  </a:lnTo>
                  <a:lnTo>
                    <a:pt x="83084" y="141197"/>
                  </a:lnTo>
                  <a:lnTo>
                    <a:pt x="101928" y="140341"/>
                  </a:lnTo>
                  <a:close/>
                </a:path>
                <a:path w="651510" h="650875">
                  <a:moveTo>
                    <a:pt x="119059" y="122371"/>
                  </a:moveTo>
                  <a:lnTo>
                    <a:pt x="93362" y="124082"/>
                  </a:lnTo>
                  <a:lnTo>
                    <a:pt x="119143" y="124082"/>
                  </a:lnTo>
                  <a:lnTo>
                    <a:pt x="119059" y="122371"/>
                  </a:lnTo>
                  <a:close/>
                </a:path>
                <a:path w="651510" h="650875">
                  <a:moveTo>
                    <a:pt x="225355" y="41075"/>
                  </a:moveTo>
                  <a:lnTo>
                    <a:pt x="207282" y="41075"/>
                  </a:lnTo>
                  <a:lnTo>
                    <a:pt x="196147" y="65036"/>
                  </a:lnTo>
                  <a:lnTo>
                    <a:pt x="325485" y="115525"/>
                  </a:lnTo>
                  <a:lnTo>
                    <a:pt x="372624" y="97554"/>
                  </a:lnTo>
                  <a:lnTo>
                    <a:pt x="325485" y="97554"/>
                  </a:lnTo>
                  <a:lnTo>
                    <a:pt x="218417" y="56479"/>
                  </a:lnTo>
                  <a:lnTo>
                    <a:pt x="225355" y="41075"/>
                  </a:lnTo>
                  <a:close/>
                </a:path>
                <a:path w="651510" h="650875">
                  <a:moveTo>
                    <a:pt x="468473" y="33374"/>
                  </a:moveTo>
                  <a:lnTo>
                    <a:pt x="424843" y="33374"/>
                  </a:lnTo>
                  <a:lnTo>
                    <a:pt x="425700" y="34229"/>
                  </a:lnTo>
                  <a:lnTo>
                    <a:pt x="425700" y="36797"/>
                  </a:lnTo>
                  <a:lnTo>
                    <a:pt x="426556" y="37652"/>
                  </a:lnTo>
                  <a:lnTo>
                    <a:pt x="433409" y="56479"/>
                  </a:lnTo>
                  <a:lnTo>
                    <a:pt x="325485" y="97554"/>
                  </a:lnTo>
                  <a:lnTo>
                    <a:pt x="372624" y="97554"/>
                  </a:lnTo>
                  <a:lnTo>
                    <a:pt x="455679" y="65892"/>
                  </a:lnTo>
                  <a:lnTo>
                    <a:pt x="446257" y="41931"/>
                  </a:lnTo>
                  <a:lnTo>
                    <a:pt x="483929" y="41931"/>
                  </a:lnTo>
                  <a:lnTo>
                    <a:pt x="468473" y="33374"/>
                  </a:lnTo>
                  <a:close/>
                </a:path>
                <a:path w="651510" h="650875">
                  <a:moveTo>
                    <a:pt x="431161" y="18184"/>
                  </a:moveTo>
                  <a:lnTo>
                    <a:pt x="325913" y="18184"/>
                  </a:lnTo>
                  <a:lnTo>
                    <a:pt x="375860" y="22195"/>
                  </a:lnTo>
                  <a:lnTo>
                    <a:pt x="424843" y="34229"/>
                  </a:lnTo>
                  <a:lnTo>
                    <a:pt x="424843" y="33374"/>
                  </a:lnTo>
                  <a:lnTo>
                    <a:pt x="468473" y="33374"/>
                  </a:lnTo>
                  <a:lnTo>
                    <a:pt x="462750" y="30205"/>
                  </a:lnTo>
                  <a:lnTo>
                    <a:pt x="431161" y="18184"/>
                  </a:lnTo>
                  <a:close/>
                </a:path>
              </a:pathLst>
            </a:custGeom>
            <a:solidFill>
              <a:srgbClr val="217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5101" y="3325577"/>
              <a:ext cx="222700" cy="21393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9528" y="2263914"/>
              <a:ext cx="6586855" cy="1378585"/>
            </a:xfrm>
            <a:custGeom>
              <a:avLst/>
              <a:gdLst/>
              <a:ahLst/>
              <a:cxnLst/>
              <a:rect l="l" t="t" r="r" b="b"/>
              <a:pathLst>
                <a:path w="6586855" h="1378585">
                  <a:moveTo>
                    <a:pt x="633831" y="0"/>
                  </a:moveTo>
                  <a:lnTo>
                    <a:pt x="462534" y="0"/>
                  </a:lnTo>
                  <a:lnTo>
                    <a:pt x="462534" y="154317"/>
                  </a:lnTo>
                  <a:lnTo>
                    <a:pt x="308356" y="154317"/>
                  </a:lnTo>
                  <a:lnTo>
                    <a:pt x="308356" y="308635"/>
                  </a:lnTo>
                  <a:lnTo>
                    <a:pt x="154178" y="308635"/>
                  </a:lnTo>
                  <a:lnTo>
                    <a:pt x="154178" y="462953"/>
                  </a:lnTo>
                  <a:lnTo>
                    <a:pt x="0" y="462953"/>
                  </a:lnTo>
                  <a:lnTo>
                    <a:pt x="0" y="480098"/>
                  </a:lnTo>
                  <a:lnTo>
                    <a:pt x="171310" y="480098"/>
                  </a:lnTo>
                  <a:lnTo>
                    <a:pt x="171310" y="325780"/>
                  </a:lnTo>
                  <a:lnTo>
                    <a:pt x="325488" y="325780"/>
                  </a:lnTo>
                  <a:lnTo>
                    <a:pt x="325488" y="171462"/>
                  </a:lnTo>
                  <a:lnTo>
                    <a:pt x="479653" y="171462"/>
                  </a:lnTo>
                  <a:lnTo>
                    <a:pt x="479653" y="17145"/>
                  </a:lnTo>
                  <a:lnTo>
                    <a:pt x="633831" y="17145"/>
                  </a:lnTo>
                  <a:lnTo>
                    <a:pt x="633831" y="0"/>
                  </a:lnTo>
                  <a:close/>
                </a:path>
                <a:path w="6586855" h="1378585">
                  <a:moveTo>
                    <a:pt x="6586829" y="941870"/>
                  </a:moveTo>
                  <a:lnTo>
                    <a:pt x="6569723" y="941870"/>
                  </a:lnTo>
                  <a:lnTo>
                    <a:pt x="6569723" y="958977"/>
                  </a:lnTo>
                  <a:lnTo>
                    <a:pt x="6569723" y="1044549"/>
                  </a:lnTo>
                  <a:lnTo>
                    <a:pt x="6569723" y="1061669"/>
                  </a:lnTo>
                  <a:lnTo>
                    <a:pt x="6569723" y="1113015"/>
                  </a:lnTo>
                  <a:lnTo>
                    <a:pt x="6569723" y="1130134"/>
                  </a:lnTo>
                  <a:lnTo>
                    <a:pt x="6569723" y="1181468"/>
                  </a:lnTo>
                  <a:lnTo>
                    <a:pt x="6535534" y="1181468"/>
                  </a:lnTo>
                  <a:lnTo>
                    <a:pt x="6535534" y="1130122"/>
                  </a:lnTo>
                  <a:lnTo>
                    <a:pt x="6569723" y="1130134"/>
                  </a:lnTo>
                  <a:lnTo>
                    <a:pt x="6569723" y="1113015"/>
                  </a:lnTo>
                  <a:lnTo>
                    <a:pt x="6518427" y="1113015"/>
                  </a:lnTo>
                  <a:lnTo>
                    <a:pt x="6518427" y="1198587"/>
                  </a:lnTo>
                  <a:lnTo>
                    <a:pt x="6569723" y="1198587"/>
                  </a:lnTo>
                  <a:lnTo>
                    <a:pt x="6569723" y="1258493"/>
                  </a:lnTo>
                  <a:lnTo>
                    <a:pt x="6467132" y="1258493"/>
                  </a:lnTo>
                  <a:lnTo>
                    <a:pt x="6467132" y="1061669"/>
                  </a:lnTo>
                  <a:lnTo>
                    <a:pt x="6569723" y="1061669"/>
                  </a:lnTo>
                  <a:lnTo>
                    <a:pt x="6569723" y="1044549"/>
                  </a:lnTo>
                  <a:lnTo>
                    <a:pt x="6450025" y="1044549"/>
                  </a:lnTo>
                  <a:lnTo>
                    <a:pt x="6450038" y="1275600"/>
                  </a:lnTo>
                  <a:lnTo>
                    <a:pt x="6569723" y="1275600"/>
                  </a:lnTo>
                  <a:lnTo>
                    <a:pt x="6569723" y="1361173"/>
                  </a:lnTo>
                  <a:lnTo>
                    <a:pt x="6236284" y="1361173"/>
                  </a:lnTo>
                  <a:lnTo>
                    <a:pt x="6236284" y="1232319"/>
                  </a:lnTo>
                  <a:lnTo>
                    <a:pt x="6265367" y="1222883"/>
                  </a:lnTo>
                  <a:lnTo>
                    <a:pt x="6274574" y="1214983"/>
                  </a:lnTo>
                  <a:lnTo>
                    <a:pt x="6287782" y="1203680"/>
                  </a:lnTo>
                  <a:lnTo>
                    <a:pt x="6301359" y="1177455"/>
                  </a:lnTo>
                  <a:lnTo>
                    <a:pt x="6303873" y="1147318"/>
                  </a:lnTo>
                  <a:lnTo>
                    <a:pt x="6303899" y="1146962"/>
                  </a:lnTo>
                  <a:lnTo>
                    <a:pt x="6296622" y="1121968"/>
                  </a:lnTo>
                  <a:lnTo>
                    <a:pt x="6286944" y="1108405"/>
                  </a:lnTo>
                  <a:lnTo>
                    <a:pt x="6286944" y="1164285"/>
                  </a:lnTo>
                  <a:lnTo>
                    <a:pt x="6281140" y="1182776"/>
                  </a:lnTo>
                  <a:lnTo>
                    <a:pt x="6270066" y="1198092"/>
                  </a:lnTo>
                  <a:lnTo>
                    <a:pt x="6254762" y="1209167"/>
                  </a:lnTo>
                  <a:lnTo>
                    <a:pt x="6236284" y="1214983"/>
                  </a:lnTo>
                  <a:lnTo>
                    <a:pt x="6236284" y="1096606"/>
                  </a:lnTo>
                  <a:lnTo>
                    <a:pt x="6258661" y="1104544"/>
                  </a:lnTo>
                  <a:lnTo>
                    <a:pt x="6275641" y="1119936"/>
                  </a:lnTo>
                  <a:lnTo>
                    <a:pt x="6285611" y="1140587"/>
                  </a:lnTo>
                  <a:lnTo>
                    <a:pt x="6286944" y="1164285"/>
                  </a:lnTo>
                  <a:lnTo>
                    <a:pt x="6286944" y="1108405"/>
                  </a:lnTo>
                  <a:lnTo>
                    <a:pt x="6281902" y="1101331"/>
                  </a:lnTo>
                  <a:lnTo>
                    <a:pt x="6275311" y="1096606"/>
                  </a:lnTo>
                  <a:lnTo>
                    <a:pt x="6261278" y="1086573"/>
                  </a:lnTo>
                  <a:lnTo>
                    <a:pt x="6236284" y="1079284"/>
                  </a:lnTo>
                  <a:lnTo>
                    <a:pt x="6236284" y="958977"/>
                  </a:lnTo>
                  <a:lnTo>
                    <a:pt x="6569723" y="958977"/>
                  </a:lnTo>
                  <a:lnTo>
                    <a:pt x="6569723" y="941870"/>
                  </a:lnTo>
                  <a:lnTo>
                    <a:pt x="6219190" y="941870"/>
                  </a:lnTo>
                  <a:lnTo>
                    <a:pt x="6219190" y="958977"/>
                  </a:lnTo>
                  <a:lnTo>
                    <a:pt x="6219190" y="1079284"/>
                  </a:lnTo>
                  <a:lnTo>
                    <a:pt x="6219190" y="1096606"/>
                  </a:lnTo>
                  <a:lnTo>
                    <a:pt x="6219190" y="1214983"/>
                  </a:lnTo>
                  <a:lnTo>
                    <a:pt x="6196812" y="1207020"/>
                  </a:lnTo>
                  <a:lnTo>
                    <a:pt x="6179832" y="1191641"/>
                  </a:lnTo>
                  <a:lnTo>
                    <a:pt x="6169863" y="1171003"/>
                  </a:lnTo>
                  <a:lnTo>
                    <a:pt x="6168529" y="1147318"/>
                  </a:lnTo>
                  <a:lnTo>
                    <a:pt x="6174346" y="1128814"/>
                  </a:lnTo>
                  <a:lnTo>
                    <a:pt x="6185420" y="1113485"/>
                  </a:lnTo>
                  <a:lnTo>
                    <a:pt x="6200711" y="1102398"/>
                  </a:lnTo>
                  <a:lnTo>
                    <a:pt x="6219190" y="1096606"/>
                  </a:lnTo>
                  <a:lnTo>
                    <a:pt x="6219190" y="1079284"/>
                  </a:lnTo>
                  <a:lnTo>
                    <a:pt x="6190107" y="1088720"/>
                  </a:lnTo>
                  <a:lnTo>
                    <a:pt x="6167691" y="1107909"/>
                  </a:lnTo>
                  <a:lnTo>
                    <a:pt x="6154128" y="1134122"/>
                  </a:lnTo>
                  <a:lnTo>
                    <a:pt x="6151600" y="1164285"/>
                  </a:lnTo>
                  <a:lnTo>
                    <a:pt x="6151575" y="1164577"/>
                  </a:lnTo>
                  <a:lnTo>
                    <a:pt x="6158852" y="1189583"/>
                  </a:lnTo>
                  <a:lnTo>
                    <a:pt x="6173571" y="1210233"/>
                  </a:lnTo>
                  <a:lnTo>
                    <a:pt x="6194196" y="1224991"/>
                  </a:lnTo>
                  <a:lnTo>
                    <a:pt x="6219190" y="1232319"/>
                  </a:lnTo>
                  <a:lnTo>
                    <a:pt x="6219190" y="1361173"/>
                  </a:lnTo>
                  <a:lnTo>
                    <a:pt x="5885751" y="1361173"/>
                  </a:lnTo>
                  <a:lnTo>
                    <a:pt x="5885751" y="1275600"/>
                  </a:lnTo>
                  <a:lnTo>
                    <a:pt x="6005449" y="1275600"/>
                  </a:lnTo>
                  <a:lnTo>
                    <a:pt x="6005449" y="1258493"/>
                  </a:lnTo>
                  <a:lnTo>
                    <a:pt x="6005449" y="1061669"/>
                  </a:lnTo>
                  <a:lnTo>
                    <a:pt x="6005449" y="1044549"/>
                  </a:lnTo>
                  <a:lnTo>
                    <a:pt x="5988355" y="1044549"/>
                  </a:lnTo>
                  <a:lnTo>
                    <a:pt x="5988355" y="1061669"/>
                  </a:lnTo>
                  <a:lnTo>
                    <a:pt x="5988355" y="1258493"/>
                  </a:lnTo>
                  <a:lnTo>
                    <a:pt x="5885751" y="1258493"/>
                  </a:lnTo>
                  <a:lnTo>
                    <a:pt x="5885751" y="1198587"/>
                  </a:lnTo>
                  <a:lnTo>
                    <a:pt x="5937047" y="1198587"/>
                  </a:lnTo>
                  <a:lnTo>
                    <a:pt x="5937047" y="1181468"/>
                  </a:lnTo>
                  <a:lnTo>
                    <a:pt x="5937047" y="1130122"/>
                  </a:lnTo>
                  <a:lnTo>
                    <a:pt x="5937047" y="1113015"/>
                  </a:lnTo>
                  <a:lnTo>
                    <a:pt x="5919952" y="1113015"/>
                  </a:lnTo>
                  <a:lnTo>
                    <a:pt x="5919952" y="1130122"/>
                  </a:lnTo>
                  <a:lnTo>
                    <a:pt x="5919952" y="1181468"/>
                  </a:lnTo>
                  <a:lnTo>
                    <a:pt x="5885751" y="1181468"/>
                  </a:lnTo>
                  <a:lnTo>
                    <a:pt x="5885751" y="1130122"/>
                  </a:lnTo>
                  <a:lnTo>
                    <a:pt x="5919952" y="1130122"/>
                  </a:lnTo>
                  <a:lnTo>
                    <a:pt x="5919952" y="1113015"/>
                  </a:lnTo>
                  <a:lnTo>
                    <a:pt x="5885751" y="1113015"/>
                  </a:lnTo>
                  <a:lnTo>
                    <a:pt x="5885751" y="1061669"/>
                  </a:lnTo>
                  <a:lnTo>
                    <a:pt x="5988355" y="1061669"/>
                  </a:lnTo>
                  <a:lnTo>
                    <a:pt x="5988355" y="1044549"/>
                  </a:lnTo>
                  <a:lnTo>
                    <a:pt x="5885751" y="1044549"/>
                  </a:lnTo>
                  <a:lnTo>
                    <a:pt x="5885751" y="958977"/>
                  </a:lnTo>
                  <a:lnTo>
                    <a:pt x="6219190" y="958977"/>
                  </a:lnTo>
                  <a:lnTo>
                    <a:pt x="6219190" y="941870"/>
                  </a:lnTo>
                  <a:lnTo>
                    <a:pt x="5868657" y="941870"/>
                  </a:lnTo>
                  <a:lnTo>
                    <a:pt x="5868657" y="1378292"/>
                  </a:lnTo>
                  <a:lnTo>
                    <a:pt x="6586829" y="1378292"/>
                  </a:lnTo>
                  <a:lnTo>
                    <a:pt x="6586829" y="1361173"/>
                  </a:lnTo>
                  <a:lnTo>
                    <a:pt x="6586829" y="1258493"/>
                  </a:lnTo>
                  <a:lnTo>
                    <a:pt x="6586829" y="1181468"/>
                  </a:lnTo>
                  <a:lnTo>
                    <a:pt x="6586829" y="1130134"/>
                  </a:lnTo>
                  <a:lnTo>
                    <a:pt x="6586829" y="1061669"/>
                  </a:lnTo>
                  <a:lnTo>
                    <a:pt x="6586829" y="958977"/>
                  </a:lnTo>
                  <a:lnTo>
                    <a:pt x="6586829" y="941870"/>
                  </a:lnTo>
                  <a:close/>
                </a:path>
              </a:pathLst>
            </a:custGeom>
            <a:solidFill>
              <a:srgbClr val="217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3169" y="2529681"/>
              <a:ext cx="220202" cy="2204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08102" y="2727042"/>
              <a:ext cx="136794" cy="1371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71327" y="2143938"/>
              <a:ext cx="136794" cy="13717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26604" y="2225395"/>
              <a:ext cx="6443345" cy="2563495"/>
            </a:xfrm>
            <a:custGeom>
              <a:avLst/>
              <a:gdLst/>
              <a:ahLst/>
              <a:cxnLst/>
              <a:rect l="l" t="t" r="r" b="b"/>
              <a:pathLst>
                <a:path w="6443345" h="2563495">
                  <a:moveTo>
                    <a:pt x="479666" y="1877225"/>
                  </a:moveTo>
                  <a:lnTo>
                    <a:pt x="462534" y="1877225"/>
                  </a:lnTo>
                  <a:lnTo>
                    <a:pt x="462534" y="1894370"/>
                  </a:lnTo>
                  <a:lnTo>
                    <a:pt x="462534" y="1928660"/>
                  </a:lnTo>
                  <a:lnTo>
                    <a:pt x="423557" y="1928660"/>
                  </a:lnTo>
                  <a:lnTo>
                    <a:pt x="423557" y="1945805"/>
                  </a:lnTo>
                  <a:lnTo>
                    <a:pt x="409600" y="1994662"/>
                  </a:lnTo>
                  <a:lnTo>
                    <a:pt x="389826" y="2046147"/>
                  </a:lnTo>
                  <a:lnTo>
                    <a:pt x="365391" y="2096668"/>
                  </a:lnTo>
                  <a:lnTo>
                    <a:pt x="337185" y="2143391"/>
                  </a:lnTo>
                  <a:lnTo>
                    <a:pt x="306197" y="2183269"/>
                  </a:lnTo>
                  <a:lnTo>
                    <a:pt x="273380" y="2213292"/>
                  </a:lnTo>
                  <a:lnTo>
                    <a:pt x="269532" y="2216073"/>
                  </a:lnTo>
                  <a:lnTo>
                    <a:pt x="268668" y="2221433"/>
                  </a:lnTo>
                  <a:lnTo>
                    <a:pt x="271449" y="2225217"/>
                  </a:lnTo>
                  <a:lnTo>
                    <a:pt x="271957" y="2226005"/>
                  </a:lnTo>
                  <a:lnTo>
                    <a:pt x="272592" y="2226653"/>
                  </a:lnTo>
                  <a:lnTo>
                    <a:pt x="306146" y="2257209"/>
                  </a:lnTo>
                  <a:lnTo>
                    <a:pt x="337108" y="2297049"/>
                  </a:lnTo>
                  <a:lnTo>
                    <a:pt x="365302" y="2343734"/>
                  </a:lnTo>
                  <a:lnTo>
                    <a:pt x="389775" y="2394293"/>
                  </a:lnTo>
                  <a:lnTo>
                    <a:pt x="409460" y="2445486"/>
                  </a:lnTo>
                  <a:lnTo>
                    <a:pt x="423494" y="2494496"/>
                  </a:lnTo>
                  <a:lnTo>
                    <a:pt x="406006" y="2494496"/>
                  </a:lnTo>
                  <a:lnTo>
                    <a:pt x="397776" y="2464968"/>
                  </a:lnTo>
                  <a:lnTo>
                    <a:pt x="388366" y="2436799"/>
                  </a:lnTo>
                  <a:lnTo>
                    <a:pt x="388366" y="2494496"/>
                  </a:lnTo>
                  <a:lnTo>
                    <a:pt x="93649" y="2494496"/>
                  </a:lnTo>
                  <a:lnTo>
                    <a:pt x="100939" y="2468143"/>
                  </a:lnTo>
                  <a:lnTo>
                    <a:pt x="109423" y="2442197"/>
                  </a:lnTo>
                  <a:lnTo>
                    <a:pt x="119087" y="2416670"/>
                  </a:lnTo>
                  <a:lnTo>
                    <a:pt x="129908" y="2391613"/>
                  </a:lnTo>
                  <a:lnTo>
                    <a:pt x="351040" y="2391613"/>
                  </a:lnTo>
                  <a:lnTo>
                    <a:pt x="362191" y="2416670"/>
                  </a:lnTo>
                  <a:lnTo>
                    <a:pt x="372122" y="2442197"/>
                  </a:lnTo>
                  <a:lnTo>
                    <a:pt x="380860" y="2468143"/>
                  </a:lnTo>
                  <a:lnTo>
                    <a:pt x="388366" y="2494496"/>
                  </a:lnTo>
                  <a:lnTo>
                    <a:pt x="388366" y="2436799"/>
                  </a:lnTo>
                  <a:lnTo>
                    <a:pt x="369785" y="2391613"/>
                  </a:lnTo>
                  <a:lnTo>
                    <a:pt x="361886" y="2374468"/>
                  </a:lnTo>
                  <a:lnTo>
                    <a:pt x="118986" y="2374468"/>
                  </a:lnTo>
                  <a:lnTo>
                    <a:pt x="93497" y="2435923"/>
                  </a:lnTo>
                  <a:lnTo>
                    <a:pt x="76085" y="2494496"/>
                  </a:lnTo>
                  <a:lnTo>
                    <a:pt x="58534" y="2494496"/>
                  </a:lnTo>
                  <a:lnTo>
                    <a:pt x="72110" y="2445677"/>
                  </a:lnTo>
                  <a:lnTo>
                    <a:pt x="72174" y="2445486"/>
                  </a:lnTo>
                  <a:lnTo>
                    <a:pt x="72263" y="2445143"/>
                  </a:lnTo>
                  <a:lnTo>
                    <a:pt x="91554" y="2393658"/>
                  </a:lnTo>
                  <a:lnTo>
                    <a:pt x="115392" y="2343213"/>
                  </a:lnTo>
                  <a:lnTo>
                    <a:pt x="143040" y="2296439"/>
                  </a:lnTo>
                  <a:lnTo>
                    <a:pt x="173342" y="2256802"/>
                  </a:lnTo>
                  <a:lnTo>
                    <a:pt x="205435" y="2227224"/>
                  </a:lnTo>
                  <a:lnTo>
                    <a:pt x="209283" y="2224430"/>
                  </a:lnTo>
                  <a:lnTo>
                    <a:pt x="210134" y="2219071"/>
                  </a:lnTo>
                  <a:lnTo>
                    <a:pt x="207352" y="2215286"/>
                  </a:lnTo>
                  <a:lnTo>
                    <a:pt x="206857" y="2214499"/>
                  </a:lnTo>
                  <a:lnTo>
                    <a:pt x="206209" y="2213864"/>
                  </a:lnTo>
                  <a:lnTo>
                    <a:pt x="172935" y="2183498"/>
                  </a:lnTo>
                  <a:lnTo>
                    <a:pt x="142138" y="2143747"/>
                  </a:lnTo>
                  <a:lnTo>
                    <a:pt x="114084" y="2097189"/>
                  </a:lnTo>
                  <a:lnTo>
                    <a:pt x="89560" y="2046490"/>
                  </a:lnTo>
                  <a:lnTo>
                    <a:pt x="69735" y="1995055"/>
                  </a:lnTo>
                  <a:lnTo>
                    <a:pt x="55537" y="1945805"/>
                  </a:lnTo>
                  <a:lnTo>
                    <a:pt x="423557" y="1945805"/>
                  </a:lnTo>
                  <a:lnTo>
                    <a:pt x="423557" y="1928660"/>
                  </a:lnTo>
                  <a:lnTo>
                    <a:pt x="17132" y="1928660"/>
                  </a:lnTo>
                  <a:lnTo>
                    <a:pt x="17132" y="1894370"/>
                  </a:lnTo>
                  <a:lnTo>
                    <a:pt x="462534" y="1894370"/>
                  </a:lnTo>
                  <a:lnTo>
                    <a:pt x="462534" y="1877225"/>
                  </a:lnTo>
                  <a:lnTo>
                    <a:pt x="0" y="1877225"/>
                  </a:lnTo>
                  <a:lnTo>
                    <a:pt x="0" y="1945805"/>
                  </a:lnTo>
                  <a:lnTo>
                    <a:pt x="37973" y="1945805"/>
                  </a:lnTo>
                  <a:lnTo>
                    <a:pt x="51663" y="1994662"/>
                  </a:lnTo>
                  <a:lnTo>
                    <a:pt x="51714" y="1994852"/>
                  </a:lnTo>
                  <a:lnTo>
                    <a:pt x="71005" y="2046147"/>
                  </a:lnTo>
                  <a:lnTo>
                    <a:pt x="71069" y="2046338"/>
                  </a:lnTo>
                  <a:lnTo>
                    <a:pt x="95161" y="2097506"/>
                  </a:lnTo>
                  <a:lnTo>
                    <a:pt x="123037" y="2145461"/>
                  </a:lnTo>
                  <a:lnTo>
                    <a:pt x="153771" y="2187321"/>
                  </a:lnTo>
                  <a:lnTo>
                    <a:pt x="186448" y="2220214"/>
                  </a:lnTo>
                  <a:lnTo>
                    <a:pt x="153936" y="2252992"/>
                  </a:lnTo>
                  <a:lnTo>
                    <a:pt x="123672" y="2294496"/>
                  </a:lnTo>
                  <a:lnTo>
                    <a:pt x="96456" y="2342083"/>
                  </a:lnTo>
                  <a:lnTo>
                    <a:pt x="73101" y="2393061"/>
                  </a:lnTo>
                  <a:lnTo>
                    <a:pt x="54381" y="2444750"/>
                  </a:lnTo>
                  <a:lnTo>
                    <a:pt x="41109" y="2494496"/>
                  </a:lnTo>
                  <a:lnTo>
                    <a:pt x="0" y="2494496"/>
                  </a:lnTo>
                  <a:lnTo>
                    <a:pt x="0" y="2563076"/>
                  </a:lnTo>
                  <a:lnTo>
                    <a:pt x="479666" y="2563076"/>
                  </a:lnTo>
                  <a:lnTo>
                    <a:pt x="479666" y="2545931"/>
                  </a:lnTo>
                  <a:lnTo>
                    <a:pt x="479666" y="2511641"/>
                  </a:lnTo>
                  <a:lnTo>
                    <a:pt x="479666" y="2494496"/>
                  </a:lnTo>
                  <a:lnTo>
                    <a:pt x="462534" y="2494496"/>
                  </a:lnTo>
                  <a:lnTo>
                    <a:pt x="462534" y="2511641"/>
                  </a:lnTo>
                  <a:lnTo>
                    <a:pt x="462534" y="2545931"/>
                  </a:lnTo>
                  <a:lnTo>
                    <a:pt x="17132" y="2545931"/>
                  </a:lnTo>
                  <a:lnTo>
                    <a:pt x="17132" y="2511641"/>
                  </a:lnTo>
                  <a:lnTo>
                    <a:pt x="72313" y="2511641"/>
                  </a:lnTo>
                  <a:lnTo>
                    <a:pt x="72313" y="2511844"/>
                  </a:lnTo>
                  <a:lnTo>
                    <a:pt x="409930" y="2511844"/>
                  </a:lnTo>
                  <a:lnTo>
                    <a:pt x="409854" y="2511641"/>
                  </a:lnTo>
                  <a:lnTo>
                    <a:pt x="462534" y="2511641"/>
                  </a:lnTo>
                  <a:lnTo>
                    <a:pt x="462534" y="2494496"/>
                  </a:lnTo>
                  <a:lnTo>
                    <a:pt x="440982" y="2494496"/>
                  </a:lnTo>
                  <a:lnTo>
                    <a:pt x="427456" y="2445677"/>
                  </a:lnTo>
                  <a:lnTo>
                    <a:pt x="408228" y="2394293"/>
                  </a:lnTo>
                  <a:lnTo>
                    <a:pt x="384175" y="2343213"/>
                  </a:lnTo>
                  <a:lnTo>
                    <a:pt x="356247" y="2295258"/>
                  </a:lnTo>
                  <a:lnTo>
                    <a:pt x="325335" y="2253310"/>
                  </a:lnTo>
                  <a:lnTo>
                    <a:pt x="292366" y="2220214"/>
                  </a:lnTo>
                  <a:lnTo>
                    <a:pt x="325361" y="2187117"/>
                  </a:lnTo>
                  <a:lnTo>
                    <a:pt x="356298" y="2145157"/>
                  </a:lnTo>
                  <a:lnTo>
                    <a:pt x="384238" y="2097189"/>
                  </a:lnTo>
                  <a:lnTo>
                    <a:pt x="408089" y="2046490"/>
                  </a:lnTo>
                  <a:lnTo>
                    <a:pt x="408165" y="2046338"/>
                  </a:lnTo>
                  <a:lnTo>
                    <a:pt x="408254" y="2046147"/>
                  </a:lnTo>
                  <a:lnTo>
                    <a:pt x="427380" y="1995055"/>
                  </a:lnTo>
                  <a:lnTo>
                    <a:pt x="427456" y="1994852"/>
                  </a:lnTo>
                  <a:lnTo>
                    <a:pt x="427532" y="1994662"/>
                  </a:lnTo>
                  <a:lnTo>
                    <a:pt x="441045" y="1945805"/>
                  </a:lnTo>
                  <a:lnTo>
                    <a:pt x="479666" y="1945805"/>
                  </a:lnTo>
                  <a:lnTo>
                    <a:pt x="479666" y="1928660"/>
                  </a:lnTo>
                  <a:lnTo>
                    <a:pt x="479666" y="1894370"/>
                  </a:lnTo>
                  <a:lnTo>
                    <a:pt x="479666" y="1877225"/>
                  </a:lnTo>
                  <a:close/>
                </a:path>
                <a:path w="6443345" h="2563495">
                  <a:moveTo>
                    <a:pt x="6058700" y="340385"/>
                  </a:moveTo>
                  <a:lnTo>
                    <a:pt x="6048235" y="331520"/>
                  </a:lnTo>
                  <a:lnTo>
                    <a:pt x="6045454" y="328955"/>
                  </a:lnTo>
                  <a:lnTo>
                    <a:pt x="5985967" y="434975"/>
                  </a:lnTo>
                  <a:lnTo>
                    <a:pt x="5980595" y="441172"/>
                  </a:lnTo>
                  <a:lnTo>
                    <a:pt x="5973521" y="444715"/>
                  </a:lnTo>
                  <a:lnTo>
                    <a:pt x="5965634" y="445325"/>
                  </a:lnTo>
                  <a:lnTo>
                    <a:pt x="5957824" y="442760"/>
                  </a:lnTo>
                  <a:lnTo>
                    <a:pt x="5816397" y="360959"/>
                  </a:lnTo>
                  <a:lnTo>
                    <a:pt x="5809691" y="357314"/>
                  </a:lnTo>
                  <a:lnTo>
                    <a:pt x="5805208" y="350532"/>
                  </a:lnTo>
                  <a:lnTo>
                    <a:pt x="5804420" y="342950"/>
                  </a:lnTo>
                  <a:lnTo>
                    <a:pt x="5805602" y="334822"/>
                  </a:lnTo>
                  <a:lnTo>
                    <a:pt x="5809666" y="328015"/>
                  </a:lnTo>
                  <a:lnTo>
                    <a:pt x="5815990" y="323240"/>
                  </a:lnTo>
                  <a:lnTo>
                    <a:pt x="5823940" y="321170"/>
                  </a:lnTo>
                  <a:lnTo>
                    <a:pt x="5827865" y="320954"/>
                  </a:lnTo>
                  <a:lnTo>
                    <a:pt x="5831776" y="321881"/>
                  </a:lnTo>
                  <a:lnTo>
                    <a:pt x="5956541" y="394258"/>
                  </a:lnTo>
                  <a:lnTo>
                    <a:pt x="5961812" y="392899"/>
                  </a:lnTo>
                  <a:lnTo>
                    <a:pt x="5964161" y="388747"/>
                  </a:lnTo>
                  <a:lnTo>
                    <a:pt x="5973115" y="372681"/>
                  </a:lnTo>
                  <a:lnTo>
                    <a:pt x="6015952" y="295732"/>
                  </a:lnTo>
                  <a:lnTo>
                    <a:pt x="6012396" y="288874"/>
                  </a:lnTo>
                  <a:lnTo>
                    <a:pt x="6009830" y="281520"/>
                  </a:lnTo>
                  <a:lnTo>
                    <a:pt x="6008548" y="273875"/>
                  </a:lnTo>
                  <a:lnTo>
                    <a:pt x="5953544" y="372681"/>
                  </a:lnTo>
                  <a:lnTo>
                    <a:pt x="5864326" y="320954"/>
                  </a:lnTo>
                  <a:lnTo>
                    <a:pt x="5843752" y="309016"/>
                  </a:lnTo>
                  <a:lnTo>
                    <a:pt x="5829503" y="304203"/>
                  </a:lnTo>
                  <a:lnTo>
                    <a:pt x="5815025" y="305206"/>
                  </a:lnTo>
                  <a:lnTo>
                    <a:pt x="5801982" y="311581"/>
                  </a:lnTo>
                  <a:lnTo>
                    <a:pt x="5792025" y="322884"/>
                  </a:lnTo>
                  <a:lnTo>
                    <a:pt x="5787263" y="337159"/>
                  </a:lnTo>
                  <a:lnTo>
                    <a:pt x="5788203" y="350532"/>
                  </a:lnTo>
                  <a:lnTo>
                    <a:pt x="5788279" y="351675"/>
                  </a:lnTo>
                  <a:lnTo>
                    <a:pt x="5794654" y="364769"/>
                  </a:lnTo>
                  <a:lnTo>
                    <a:pt x="5805919" y="374751"/>
                  </a:lnTo>
                  <a:lnTo>
                    <a:pt x="5948985" y="457479"/>
                  </a:lnTo>
                  <a:lnTo>
                    <a:pt x="5954750" y="460908"/>
                  </a:lnTo>
                  <a:lnTo>
                    <a:pt x="5961304" y="462622"/>
                  </a:lnTo>
                  <a:lnTo>
                    <a:pt x="5971286" y="462622"/>
                  </a:lnTo>
                  <a:lnTo>
                    <a:pt x="5999492" y="445325"/>
                  </a:lnTo>
                  <a:lnTo>
                    <a:pt x="6000851" y="443407"/>
                  </a:lnTo>
                  <a:lnTo>
                    <a:pt x="6058700" y="340385"/>
                  </a:lnTo>
                  <a:close/>
                </a:path>
                <a:path w="6443345" h="2563495">
                  <a:moveTo>
                    <a:pt x="6331191" y="2208923"/>
                  </a:moveTo>
                  <a:lnTo>
                    <a:pt x="6319406" y="2161248"/>
                  </a:lnTo>
                  <a:lnTo>
                    <a:pt x="6295847" y="2116975"/>
                  </a:lnTo>
                  <a:lnTo>
                    <a:pt x="6283591" y="2129256"/>
                  </a:lnTo>
                  <a:lnTo>
                    <a:pt x="6305728" y="2173516"/>
                  </a:lnTo>
                  <a:lnTo>
                    <a:pt x="6315176" y="2220442"/>
                  </a:lnTo>
                  <a:lnTo>
                    <a:pt x="6312382" y="2267585"/>
                  </a:lnTo>
                  <a:lnTo>
                    <a:pt x="6297815" y="2312492"/>
                  </a:lnTo>
                  <a:lnTo>
                    <a:pt x="6271946" y="2352713"/>
                  </a:lnTo>
                  <a:lnTo>
                    <a:pt x="6235217" y="2385809"/>
                  </a:lnTo>
                  <a:lnTo>
                    <a:pt x="6191072" y="2408009"/>
                  </a:lnTo>
                  <a:lnTo>
                    <a:pt x="6144285" y="2417483"/>
                  </a:lnTo>
                  <a:lnTo>
                    <a:pt x="6097270" y="2414676"/>
                  </a:lnTo>
                  <a:lnTo>
                    <a:pt x="6052490" y="2400084"/>
                  </a:lnTo>
                  <a:lnTo>
                    <a:pt x="6012370" y="2374125"/>
                  </a:lnTo>
                  <a:lnTo>
                    <a:pt x="5979363" y="2337295"/>
                  </a:lnTo>
                  <a:lnTo>
                    <a:pt x="5957227" y="2293035"/>
                  </a:lnTo>
                  <a:lnTo>
                    <a:pt x="5947778" y="2246109"/>
                  </a:lnTo>
                  <a:lnTo>
                    <a:pt x="5950572" y="2198979"/>
                  </a:lnTo>
                  <a:lnTo>
                    <a:pt x="5965139" y="2154072"/>
                  </a:lnTo>
                  <a:lnTo>
                    <a:pt x="5991009" y="2113851"/>
                  </a:lnTo>
                  <a:lnTo>
                    <a:pt x="6027737" y="2080742"/>
                  </a:lnTo>
                  <a:lnTo>
                    <a:pt x="6067336" y="2060206"/>
                  </a:lnTo>
                  <a:lnTo>
                    <a:pt x="6109779" y="2049932"/>
                  </a:lnTo>
                  <a:lnTo>
                    <a:pt x="6153175" y="2049932"/>
                  </a:lnTo>
                  <a:lnTo>
                    <a:pt x="6195619" y="2060206"/>
                  </a:lnTo>
                  <a:lnTo>
                    <a:pt x="6235217" y="2080742"/>
                  </a:lnTo>
                  <a:lnTo>
                    <a:pt x="6247473" y="2068461"/>
                  </a:lnTo>
                  <a:lnTo>
                    <a:pt x="6206693" y="2046147"/>
                  </a:lnTo>
                  <a:lnTo>
                    <a:pt x="6163348" y="2034070"/>
                  </a:lnTo>
                  <a:lnTo>
                    <a:pt x="6119126" y="2031936"/>
                  </a:lnTo>
                  <a:lnTo>
                    <a:pt x="6075705" y="2039442"/>
                  </a:lnTo>
                  <a:lnTo>
                    <a:pt x="6034760" y="2056307"/>
                  </a:lnTo>
                  <a:lnTo>
                    <a:pt x="5997968" y="2082253"/>
                  </a:lnTo>
                  <a:lnTo>
                    <a:pt x="5967044" y="2116975"/>
                  </a:lnTo>
                  <a:lnTo>
                    <a:pt x="5944768" y="2157831"/>
                  </a:lnTo>
                  <a:lnTo>
                    <a:pt x="5932703" y="2201291"/>
                  </a:lnTo>
                  <a:lnTo>
                    <a:pt x="5930557" y="2245639"/>
                  </a:lnTo>
                  <a:lnTo>
                    <a:pt x="5938050" y="2289187"/>
                  </a:lnTo>
                  <a:lnTo>
                    <a:pt x="5954877" y="2330259"/>
                  </a:lnTo>
                  <a:lnTo>
                    <a:pt x="5980773" y="2367153"/>
                  </a:lnTo>
                  <a:lnTo>
                    <a:pt x="6015418" y="2398166"/>
                  </a:lnTo>
                  <a:lnTo>
                    <a:pt x="6056173" y="2420505"/>
                  </a:lnTo>
                  <a:lnTo>
                    <a:pt x="6099492" y="2432608"/>
                  </a:lnTo>
                  <a:lnTo>
                    <a:pt x="6143714" y="2434755"/>
                  </a:lnTo>
                  <a:lnTo>
                    <a:pt x="6187135" y="2427236"/>
                  </a:lnTo>
                  <a:lnTo>
                    <a:pt x="6228092" y="2410358"/>
                  </a:lnTo>
                  <a:lnTo>
                    <a:pt x="6264884" y="2384399"/>
                  </a:lnTo>
                  <a:lnTo>
                    <a:pt x="6295847" y="2349665"/>
                  </a:lnTo>
                  <a:lnTo>
                    <a:pt x="6319406" y="2305380"/>
                  </a:lnTo>
                  <a:lnTo>
                    <a:pt x="6331191" y="2257717"/>
                  </a:lnTo>
                  <a:lnTo>
                    <a:pt x="6331191" y="2208923"/>
                  </a:lnTo>
                  <a:close/>
                </a:path>
                <a:path w="6443345" h="2563495">
                  <a:moveTo>
                    <a:pt x="6431470" y="279387"/>
                  </a:moveTo>
                  <a:lnTo>
                    <a:pt x="6430391" y="270865"/>
                  </a:lnTo>
                  <a:lnTo>
                    <a:pt x="6427495" y="262902"/>
                  </a:lnTo>
                  <a:lnTo>
                    <a:pt x="6427432" y="262712"/>
                  </a:lnTo>
                  <a:lnTo>
                    <a:pt x="6301968" y="231203"/>
                  </a:lnTo>
                  <a:lnTo>
                    <a:pt x="6306070" y="118148"/>
                  </a:lnTo>
                  <a:lnTo>
                    <a:pt x="6288430" y="80035"/>
                  </a:lnTo>
                  <a:lnTo>
                    <a:pt x="6226162" y="41313"/>
                  </a:lnTo>
                  <a:lnTo>
                    <a:pt x="6122022" y="16014"/>
                  </a:lnTo>
                  <a:lnTo>
                    <a:pt x="6053455" y="800"/>
                  </a:lnTo>
                  <a:lnTo>
                    <a:pt x="6043612" y="0"/>
                  </a:lnTo>
                  <a:lnTo>
                    <a:pt x="6034062" y="1689"/>
                  </a:lnTo>
                  <a:lnTo>
                    <a:pt x="5945441" y="89319"/>
                  </a:lnTo>
                  <a:lnTo>
                    <a:pt x="5935307" y="116547"/>
                  </a:lnTo>
                  <a:lnTo>
                    <a:pt x="5938571" y="130721"/>
                  </a:lnTo>
                  <a:lnTo>
                    <a:pt x="5973153" y="153187"/>
                  </a:lnTo>
                  <a:lnTo>
                    <a:pt x="5979896" y="152514"/>
                  </a:lnTo>
                  <a:lnTo>
                    <a:pt x="5980582" y="152514"/>
                  </a:lnTo>
                  <a:lnTo>
                    <a:pt x="5988240" y="150075"/>
                  </a:lnTo>
                  <a:lnTo>
                    <a:pt x="5994946" y="146265"/>
                  </a:lnTo>
                  <a:lnTo>
                    <a:pt x="6000801" y="141122"/>
                  </a:lnTo>
                  <a:lnTo>
                    <a:pt x="6005868" y="135661"/>
                  </a:lnTo>
                  <a:lnTo>
                    <a:pt x="6057874" y="79679"/>
                  </a:lnTo>
                  <a:lnTo>
                    <a:pt x="6146152" y="99174"/>
                  </a:lnTo>
                  <a:lnTo>
                    <a:pt x="6038558" y="222351"/>
                  </a:lnTo>
                  <a:lnTo>
                    <a:pt x="6029452" y="238417"/>
                  </a:lnTo>
                  <a:lnTo>
                    <a:pt x="6027369" y="242138"/>
                  </a:lnTo>
                  <a:lnTo>
                    <a:pt x="6024753" y="261848"/>
                  </a:lnTo>
                  <a:lnTo>
                    <a:pt x="6024638" y="262712"/>
                  </a:lnTo>
                  <a:lnTo>
                    <a:pt x="6024575" y="264210"/>
                  </a:lnTo>
                  <a:lnTo>
                    <a:pt x="6029782" y="285203"/>
                  </a:lnTo>
                  <a:lnTo>
                    <a:pt x="6043117" y="303580"/>
                  </a:lnTo>
                  <a:lnTo>
                    <a:pt x="6059373" y="318439"/>
                  </a:lnTo>
                  <a:lnTo>
                    <a:pt x="6170587" y="412889"/>
                  </a:lnTo>
                  <a:lnTo>
                    <a:pt x="6152134" y="592709"/>
                  </a:lnTo>
                  <a:lnTo>
                    <a:pt x="6153505" y="607618"/>
                  </a:lnTo>
                  <a:lnTo>
                    <a:pt x="6160224" y="620407"/>
                  </a:lnTo>
                  <a:lnTo>
                    <a:pt x="6171235" y="629742"/>
                  </a:lnTo>
                  <a:lnTo>
                    <a:pt x="6185471" y="634288"/>
                  </a:lnTo>
                  <a:lnTo>
                    <a:pt x="6189967" y="634288"/>
                  </a:lnTo>
                  <a:lnTo>
                    <a:pt x="6223622" y="613778"/>
                  </a:lnTo>
                  <a:lnTo>
                    <a:pt x="6247892" y="400735"/>
                  </a:lnTo>
                  <a:lnTo>
                    <a:pt x="6247638" y="392379"/>
                  </a:lnTo>
                  <a:lnTo>
                    <a:pt x="6247625" y="391617"/>
                  </a:lnTo>
                  <a:lnTo>
                    <a:pt x="6245212" y="382930"/>
                  </a:lnTo>
                  <a:lnTo>
                    <a:pt x="6240805" y="375056"/>
                  </a:lnTo>
                  <a:lnTo>
                    <a:pt x="6234569" y="368376"/>
                  </a:lnTo>
                  <a:lnTo>
                    <a:pt x="6145644" y="292290"/>
                  </a:lnTo>
                  <a:lnTo>
                    <a:pt x="6211760" y="216420"/>
                  </a:lnTo>
                  <a:lnTo>
                    <a:pt x="6212192" y="215988"/>
                  </a:lnTo>
                  <a:lnTo>
                    <a:pt x="6223305" y="203276"/>
                  </a:lnTo>
                  <a:lnTo>
                    <a:pt x="6245466" y="177546"/>
                  </a:lnTo>
                  <a:lnTo>
                    <a:pt x="6245466" y="177406"/>
                  </a:lnTo>
                  <a:lnTo>
                    <a:pt x="6262560" y="157480"/>
                  </a:lnTo>
                  <a:lnTo>
                    <a:pt x="6262230" y="153187"/>
                  </a:lnTo>
                  <a:lnTo>
                    <a:pt x="6262141" y="152044"/>
                  </a:lnTo>
                  <a:lnTo>
                    <a:pt x="6254940" y="145834"/>
                  </a:lnTo>
                  <a:lnTo>
                    <a:pt x="6249517" y="146265"/>
                  </a:lnTo>
                  <a:lnTo>
                    <a:pt x="6198819" y="205206"/>
                  </a:lnTo>
                  <a:lnTo>
                    <a:pt x="6127051" y="287578"/>
                  </a:lnTo>
                  <a:lnTo>
                    <a:pt x="6124168" y="290931"/>
                  </a:lnTo>
                  <a:lnTo>
                    <a:pt x="6124054" y="292290"/>
                  </a:lnTo>
                  <a:lnTo>
                    <a:pt x="6124257" y="296214"/>
                  </a:lnTo>
                  <a:lnTo>
                    <a:pt x="6124270" y="296570"/>
                  </a:lnTo>
                  <a:lnTo>
                    <a:pt x="6228727" y="385813"/>
                  </a:lnTo>
                  <a:lnTo>
                    <a:pt x="6231496" y="392379"/>
                  </a:lnTo>
                  <a:lnTo>
                    <a:pt x="6230925" y="399173"/>
                  </a:lnTo>
                  <a:lnTo>
                    <a:pt x="6210630" y="598563"/>
                  </a:lnTo>
                  <a:lnTo>
                    <a:pt x="6189967" y="617207"/>
                  </a:lnTo>
                  <a:lnTo>
                    <a:pt x="6186754" y="617207"/>
                  </a:lnTo>
                  <a:lnTo>
                    <a:pt x="6188329" y="407314"/>
                  </a:lnTo>
                  <a:lnTo>
                    <a:pt x="6187186" y="404520"/>
                  </a:lnTo>
                  <a:lnTo>
                    <a:pt x="6185052" y="402666"/>
                  </a:lnTo>
                  <a:lnTo>
                    <a:pt x="6070651" y="305600"/>
                  </a:lnTo>
                  <a:lnTo>
                    <a:pt x="6054598" y="290931"/>
                  </a:lnTo>
                  <a:lnTo>
                    <a:pt x="6045212" y="277952"/>
                  </a:lnTo>
                  <a:lnTo>
                    <a:pt x="6041479" y="262902"/>
                  </a:lnTo>
                  <a:lnTo>
                    <a:pt x="6043536" y="247535"/>
                  </a:lnTo>
                  <a:lnTo>
                    <a:pt x="6051461" y="233629"/>
                  </a:lnTo>
                  <a:lnTo>
                    <a:pt x="6168517" y="99606"/>
                  </a:lnTo>
                  <a:lnTo>
                    <a:pt x="6171577" y="96037"/>
                  </a:lnTo>
                  <a:lnTo>
                    <a:pt x="6137338" y="79679"/>
                  </a:lnTo>
                  <a:lnTo>
                    <a:pt x="6056731" y="61887"/>
                  </a:lnTo>
                  <a:lnTo>
                    <a:pt x="6053810" y="61175"/>
                  </a:lnTo>
                  <a:lnTo>
                    <a:pt x="6050673" y="62166"/>
                  </a:lnTo>
                  <a:lnTo>
                    <a:pt x="5989117" y="128536"/>
                  </a:lnTo>
                  <a:lnTo>
                    <a:pt x="5982855" y="133413"/>
                  </a:lnTo>
                  <a:lnTo>
                    <a:pt x="5975515" y="135661"/>
                  </a:lnTo>
                  <a:lnTo>
                    <a:pt x="5967831" y="135178"/>
                  </a:lnTo>
                  <a:lnTo>
                    <a:pt x="5960618" y="131902"/>
                  </a:lnTo>
                  <a:lnTo>
                    <a:pt x="5955169" y="125704"/>
                  </a:lnTo>
                  <a:lnTo>
                    <a:pt x="5952579" y="118148"/>
                  </a:lnTo>
                  <a:lnTo>
                    <a:pt x="5952998" y="110159"/>
                  </a:lnTo>
                  <a:lnTo>
                    <a:pt x="5956554" y="102679"/>
                  </a:lnTo>
                  <a:lnTo>
                    <a:pt x="5956935" y="102171"/>
                  </a:lnTo>
                  <a:lnTo>
                    <a:pt x="5957976" y="101104"/>
                  </a:lnTo>
                  <a:lnTo>
                    <a:pt x="6030087" y="23736"/>
                  </a:lnTo>
                  <a:lnTo>
                    <a:pt x="6035141" y="18376"/>
                  </a:lnTo>
                  <a:lnTo>
                    <a:pt x="6042622" y="16014"/>
                  </a:lnTo>
                  <a:lnTo>
                    <a:pt x="6212979" y="53746"/>
                  </a:lnTo>
                  <a:lnTo>
                    <a:pt x="6215189" y="54673"/>
                  </a:lnTo>
                  <a:lnTo>
                    <a:pt x="6217183" y="55880"/>
                  </a:lnTo>
                  <a:lnTo>
                    <a:pt x="6285725" y="98602"/>
                  </a:lnTo>
                  <a:lnTo>
                    <a:pt x="6289421" y="105613"/>
                  </a:lnTo>
                  <a:lnTo>
                    <a:pt x="6284582" y="238417"/>
                  </a:lnTo>
                  <a:lnTo>
                    <a:pt x="6284468" y="242138"/>
                  </a:lnTo>
                  <a:lnTo>
                    <a:pt x="6284442" y="242925"/>
                  </a:lnTo>
                  <a:lnTo>
                    <a:pt x="6287719" y="246786"/>
                  </a:lnTo>
                  <a:lnTo>
                    <a:pt x="6400279" y="260210"/>
                  </a:lnTo>
                  <a:lnTo>
                    <a:pt x="6405410" y="261861"/>
                  </a:lnTo>
                  <a:lnTo>
                    <a:pt x="6409766" y="265569"/>
                  </a:lnTo>
                  <a:lnTo>
                    <a:pt x="6412255" y="270497"/>
                  </a:lnTo>
                  <a:lnTo>
                    <a:pt x="6415176" y="276352"/>
                  </a:lnTo>
                  <a:lnTo>
                    <a:pt x="6415176" y="283286"/>
                  </a:lnTo>
                  <a:lnTo>
                    <a:pt x="6412395" y="289293"/>
                  </a:lnTo>
                  <a:lnTo>
                    <a:pt x="6408547" y="296938"/>
                  </a:lnTo>
                  <a:lnTo>
                    <a:pt x="6400495" y="301434"/>
                  </a:lnTo>
                  <a:lnTo>
                    <a:pt x="6392024" y="300647"/>
                  </a:lnTo>
                  <a:lnTo>
                    <a:pt x="6388240" y="300647"/>
                  </a:lnTo>
                  <a:lnTo>
                    <a:pt x="6260427" y="285356"/>
                  </a:lnTo>
                  <a:lnTo>
                    <a:pt x="6242113" y="264210"/>
                  </a:lnTo>
                  <a:lnTo>
                    <a:pt x="6244323" y="205206"/>
                  </a:lnTo>
                  <a:lnTo>
                    <a:pt x="6244183" y="205206"/>
                  </a:lnTo>
                  <a:lnTo>
                    <a:pt x="6226441" y="225780"/>
                  </a:lnTo>
                  <a:lnTo>
                    <a:pt x="6225146" y="260210"/>
                  </a:lnTo>
                  <a:lnTo>
                    <a:pt x="6225108" y="264210"/>
                  </a:lnTo>
                  <a:lnTo>
                    <a:pt x="6227216" y="277685"/>
                  </a:lnTo>
                  <a:lnTo>
                    <a:pt x="6234150" y="289572"/>
                  </a:lnTo>
                  <a:lnTo>
                    <a:pt x="6244856" y="298196"/>
                  </a:lnTo>
                  <a:lnTo>
                    <a:pt x="6258357" y="302437"/>
                  </a:lnTo>
                  <a:lnTo>
                    <a:pt x="6386601" y="317728"/>
                  </a:lnTo>
                  <a:lnTo>
                    <a:pt x="6391732" y="317728"/>
                  </a:lnTo>
                  <a:lnTo>
                    <a:pt x="6427927" y="296214"/>
                  </a:lnTo>
                  <a:lnTo>
                    <a:pt x="6430658" y="287934"/>
                  </a:lnTo>
                  <a:lnTo>
                    <a:pt x="6431470" y="279387"/>
                  </a:lnTo>
                  <a:close/>
                </a:path>
                <a:path w="6443345" h="2563495">
                  <a:moveTo>
                    <a:pt x="6442913" y="2209825"/>
                  </a:moveTo>
                  <a:lnTo>
                    <a:pt x="6435852" y="2163165"/>
                  </a:lnTo>
                  <a:lnTo>
                    <a:pt x="6421742" y="2117750"/>
                  </a:lnTo>
                  <a:lnTo>
                    <a:pt x="6400571" y="2074405"/>
                  </a:lnTo>
                  <a:lnTo>
                    <a:pt x="6380543" y="2074405"/>
                  </a:lnTo>
                  <a:lnTo>
                    <a:pt x="6403022" y="2117026"/>
                  </a:lnTo>
                  <a:lnTo>
                    <a:pt x="6417983" y="2161502"/>
                  </a:lnTo>
                  <a:lnTo>
                    <a:pt x="6425628" y="2206993"/>
                  </a:lnTo>
                  <a:lnTo>
                    <a:pt x="6426149" y="2252675"/>
                  </a:lnTo>
                  <a:lnTo>
                    <a:pt x="6419710" y="2297684"/>
                  </a:lnTo>
                  <a:lnTo>
                    <a:pt x="6406528" y="2341181"/>
                  </a:lnTo>
                  <a:lnTo>
                    <a:pt x="6386766" y="2382342"/>
                  </a:lnTo>
                  <a:lnTo>
                    <a:pt x="6360617" y="2420328"/>
                  </a:lnTo>
                  <a:lnTo>
                    <a:pt x="6328270" y="2454262"/>
                  </a:lnTo>
                  <a:lnTo>
                    <a:pt x="6289916" y="2483345"/>
                  </a:lnTo>
                  <a:lnTo>
                    <a:pt x="6247422" y="2505862"/>
                  </a:lnTo>
                  <a:lnTo>
                    <a:pt x="6203061" y="2520861"/>
                  </a:lnTo>
                  <a:lnTo>
                    <a:pt x="6157684" y="2528519"/>
                  </a:lnTo>
                  <a:lnTo>
                    <a:pt x="6112141" y="2529040"/>
                  </a:lnTo>
                  <a:lnTo>
                    <a:pt x="6067260" y="2522588"/>
                  </a:lnTo>
                  <a:lnTo>
                    <a:pt x="6023864" y="2509367"/>
                  </a:lnTo>
                  <a:lnTo>
                    <a:pt x="5982817" y="2489568"/>
                  </a:lnTo>
                  <a:lnTo>
                    <a:pt x="5944946" y="2463355"/>
                  </a:lnTo>
                  <a:lnTo>
                    <a:pt x="5911100" y="2430919"/>
                  </a:lnTo>
                  <a:lnTo>
                    <a:pt x="5882094" y="2392464"/>
                  </a:lnTo>
                  <a:lnTo>
                    <a:pt x="5859640" y="2349843"/>
                  </a:lnTo>
                  <a:lnTo>
                    <a:pt x="5844692" y="2305367"/>
                  </a:lnTo>
                  <a:lnTo>
                    <a:pt x="5837059" y="2259863"/>
                  </a:lnTo>
                  <a:lnTo>
                    <a:pt x="5836551" y="2214181"/>
                  </a:lnTo>
                  <a:lnTo>
                    <a:pt x="5842990" y="2169160"/>
                  </a:lnTo>
                  <a:lnTo>
                    <a:pt x="5856173" y="2125649"/>
                  </a:lnTo>
                  <a:lnTo>
                    <a:pt x="5875934" y="2084489"/>
                  </a:lnTo>
                  <a:lnTo>
                    <a:pt x="5902058" y="2046528"/>
                  </a:lnTo>
                  <a:lnTo>
                    <a:pt x="5934392" y="2012594"/>
                  </a:lnTo>
                  <a:lnTo>
                    <a:pt x="5972721" y="1983524"/>
                  </a:lnTo>
                  <a:lnTo>
                    <a:pt x="6015685" y="1960854"/>
                  </a:lnTo>
                  <a:lnTo>
                    <a:pt x="6060999" y="1945741"/>
                  </a:lnTo>
                  <a:lnTo>
                    <a:pt x="6107722" y="1938172"/>
                  </a:lnTo>
                  <a:lnTo>
                    <a:pt x="6154915" y="1938172"/>
                  </a:lnTo>
                  <a:lnTo>
                    <a:pt x="6201651" y="1945741"/>
                  </a:lnTo>
                  <a:lnTo>
                    <a:pt x="6246965" y="1960854"/>
                  </a:lnTo>
                  <a:lnTo>
                    <a:pt x="6289916" y="1983524"/>
                  </a:lnTo>
                  <a:lnTo>
                    <a:pt x="6289916" y="1963381"/>
                  </a:lnTo>
                  <a:lnTo>
                    <a:pt x="6248412" y="1942833"/>
                  </a:lnTo>
                  <a:lnTo>
                    <a:pt x="6205448" y="1928926"/>
                  </a:lnTo>
                  <a:lnTo>
                    <a:pt x="6161684" y="1921484"/>
                  </a:lnTo>
                  <a:lnTo>
                    <a:pt x="6117780" y="1920354"/>
                  </a:lnTo>
                  <a:lnTo>
                    <a:pt x="6074397" y="1925345"/>
                  </a:lnTo>
                  <a:lnTo>
                    <a:pt x="6032208" y="1936292"/>
                  </a:lnTo>
                  <a:lnTo>
                    <a:pt x="5991847" y="1953018"/>
                  </a:lnTo>
                  <a:lnTo>
                    <a:pt x="5954014" y="1975370"/>
                  </a:lnTo>
                  <a:lnTo>
                    <a:pt x="5919343" y="2003171"/>
                  </a:lnTo>
                  <a:lnTo>
                    <a:pt x="5888494" y="2036229"/>
                  </a:lnTo>
                  <a:lnTo>
                    <a:pt x="5862155" y="2074405"/>
                  </a:lnTo>
                  <a:lnTo>
                    <a:pt x="5841644" y="2116023"/>
                  </a:lnTo>
                  <a:lnTo>
                    <a:pt x="5827763" y="2159101"/>
                  </a:lnTo>
                  <a:lnTo>
                    <a:pt x="5820334" y="2202992"/>
                  </a:lnTo>
                  <a:lnTo>
                    <a:pt x="5819203" y="2247011"/>
                  </a:lnTo>
                  <a:lnTo>
                    <a:pt x="5824182" y="2290521"/>
                  </a:lnTo>
                  <a:lnTo>
                    <a:pt x="5835104" y="2332825"/>
                  </a:lnTo>
                  <a:lnTo>
                    <a:pt x="5851804" y="2373287"/>
                  </a:lnTo>
                  <a:lnTo>
                    <a:pt x="5874093" y="2411234"/>
                  </a:lnTo>
                  <a:lnTo>
                    <a:pt x="5901817" y="2446007"/>
                  </a:lnTo>
                  <a:lnTo>
                    <a:pt x="5934799" y="2476931"/>
                  </a:lnTo>
                  <a:lnTo>
                    <a:pt x="5972873" y="2503347"/>
                  </a:lnTo>
                  <a:lnTo>
                    <a:pt x="6014377" y="2523909"/>
                  </a:lnTo>
                  <a:lnTo>
                    <a:pt x="6057341" y="2537828"/>
                  </a:lnTo>
                  <a:lnTo>
                    <a:pt x="6101105" y="2545270"/>
                  </a:lnTo>
                  <a:lnTo>
                    <a:pt x="6145009" y="2546413"/>
                  </a:lnTo>
                  <a:lnTo>
                    <a:pt x="6188380" y="2541422"/>
                  </a:lnTo>
                  <a:lnTo>
                    <a:pt x="6230569" y="2530462"/>
                  </a:lnTo>
                  <a:lnTo>
                    <a:pt x="6270917" y="2513723"/>
                  </a:lnTo>
                  <a:lnTo>
                    <a:pt x="6308750" y="2491371"/>
                  </a:lnTo>
                  <a:lnTo>
                    <a:pt x="6343409" y="2463571"/>
                  </a:lnTo>
                  <a:lnTo>
                    <a:pt x="6374231" y="2430500"/>
                  </a:lnTo>
                  <a:lnTo>
                    <a:pt x="6400571" y="2392324"/>
                  </a:lnTo>
                  <a:lnTo>
                    <a:pt x="6421742" y="2348979"/>
                  </a:lnTo>
                  <a:lnTo>
                    <a:pt x="6435852" y="2303564"/>
                  </a:lnTo>
                  <a:lnTo>
                    <a:pt x="6442913" y="2256904"/>
                  </a:lnTo>
                  <a:lnTo>
                    <a:pt x="6442913" y="2209825"/>
                  </a:lnTo>
                  <a:close/>
                </a:path>
              </a:pathLst>
            </a:custGeom>
            <a:solidFill>
              <a:srgbClr val="217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68419" y="4368351"/>
              <a:ext cx="179695" cy="18023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948792" y="4102611"/>
              <a:ext cx="365125" cy="365760"/>
            </a:xfrm>
            <a:custGeom>
              <a:avLst/>
              <a:gdLst/>
              <a:ahLst/>
              <a:cxnLst/>
              <a:rect l="l" t="t" r="r" b="b"/>
              <a:pathLst>
                <a:path w="365125" h="365760">
                  <a:moveTo>
                    <a:pt x="283635" y="0"/>
                  </a:moveTo>
                  <a:lnTo>
                    <a:pt x="276581" y="0"/>
                  </a:lnTo>
                  <a:lnTo>
                    <a:pt x="274444" y="928"/>
                  </a:lnTo>
                  <a:lnTo>
                    <a:pt x="272805" y="2500"/>
                  </a:lnTo>
                  <a:lnTo>
                    <a:pt x="195858" y="79659"/>
                  </a:lnTo>
                  <a:lnTo>
                    <a:pt x="194291" y="81302"/>
                  </a:lnTo>
                  <a:lnTo>
                    <a:pt x="193365" y="83445"/>
                  </a:lnTo>
                  <a:lnTo>
                    <a:pt x="193365" y="159318"/>
                  </a:lnTo>
                  <a:lnTo>
                    <a:pt x="3491" y="349713"/>
                  </a:lnTo>
                  <a:lnTo>
                    <a:pt x="142" y="353000"/>
                  </a:lnTo>
                  <a:lnTo>
                    <a:pt x="0" y="358429"/>
                  </a:lnTo>
                  <a:lnTo>
                    <a:pt x="6626" y="365216"/>
                  </a:lnTo>
                  <a:lnTo>
                    <a:pt x="12040" y="365359"/>
                  </a:lnTo>
                  <a:lnTo>
                    <a:pt x="15531" y="361930"/>
                  </a:lnTo>
                  <a:lnTo>
                    <a:pt x="205477" y="171463"/>
                  </a:lnTo>
                  <a:lnTo>
                    <a:pt x="281141" y="171463"/>
                  </a:lnTo>
                  <a:lnTo>
                    <a:pt x="283350" y="170534"/>
                  </a:lnTo>
                  <a:lnTo>
                    <a:pt x="299523" y="154317"/>
                  </a:lnTo>
                  <a:lnTo>
                    <a:pt x="222576" y="154317"/>
                  </a:lnTo>
                  <a:lnTo>
                    <a:pt x="234688" y="142171"/>
                  </a:lnTo>
                  <a:lnTo>
                    <a:pt x="210464" y="142171"/>
                  </a:lnTo>
                  <a:lnTo>
                    <a:pt x="210464" y="89303"/>
                  </a:lnTo>
                  <a:lnTo>
                    <a:pt x="270169" y="29434"/>
                  </a:lnTo>
                  <a:lnTo>
                    <a:pt x="287411" y="29434"/>
                  </a:lnTo>
                  <a:lnTo>
                    <a:pt x="287411" y="3857"/>
                  </a:lnTo>
                  <a:lnTo>
                    <a:pt x="283635" y="0"/>
                  </a:lnTo>
                  <a:close/>
                </a:path>
                <a:path w="365125" h="365760">
                  <a:moveTo>
                    <a:pt x="359300" y="94376"/>
                  </a:moveTo>
                  <a:lnTo>
                    <a:pt x="335147" y="94376"/>
                  </a:lnTo>
                  <a:lnTo>
                    <a:pt x="275370" y="154317"/>
                  </a:lnTo>
                  <a:lnTo>
                    <a:pt x="299523" y="154317"/>
                  </a:lnTo>
                  <a:lnTo>
                    <a:pt x="359300" y="94376"/>
                  </a:lnTo>
                  <a:close/>
                </a:path>
                <a:path w="365125" h="365760">
                  <a:moveTo>
                    <a:pt x="287411" y="29434"/>
                  </a:moveTo>
                  <a:lnTo>
                    <a:pt x="270312" y="29434"/>
                  </a:lnTo>
                  <a:lnTo>
                    <a:pt x="270312" y="82159"/>
                  </a:lnTo>
                  <a:lnTo>
                    <a:pt x="210464" y="142171"/>
                  </a:lnTo>
                  <a:lnTo>
                    <a:pt x="234688" y="142171"/>
                  </a:lnTo>
                  <a:lnTo>
                    <a:pt x="282353" y="94376"/>
                  </a:lnTo>
                  <a:lnTo>
                    <a:pt x="359300" y="94376"/>
                  </a:lnTo>
                  <a:lnTo>
                    <a:pt x="361865" y="91804"/>
                  </a:lnTo>
                  <a:lnTo>
                    <a:pt x="364287" y="89303"/>
                  </a:lnTo>
                  <a:lnTo>
                    <a:pt x="365071" y="85660"/>
                  </a:lnTo>
                  <a:lnTo>
                    <a:pt x="363717" y="82445"/>
                  </a:lnTo>
                  <a:lnTo>
                    <a:pt x="362435" y="79230"/>
                  </a:lnTo>
                  <a:lnTo>
                    <a:pt x="359300" y="77158"/>
                  </a:lnTo>
                  <a:lnTo>
                    <a:pt x="287411" y="77158"/>
                  </a:lnTo>
                  <a:lnTo>
                    <a:pt x="287411" y="29434"/>
                  </a:lnTo>
                  <a:close/>
                </a:path>
              </a:pathLst>
            </a:custGeom>
            <a:solidFill>
              <a:srgbClr val="217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787144" y="3253232"/>
            <a:ext cx="22009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venir book"/>
                <a:cs typeface="Arial"/>
              </a:rPr>
              <a:t>Viele</a:t>
            </a:r>
            <a:r>
              <a:rPr sz="2000" b="1" spc="-40" dirty="0">
                <a:latin typeface="Avenir book"/>
                <a:cs typeface="Arial"/>
              </a:rPr>
              <a:t> </a:t>
            </a:r>
            <a:r>
              <a:rPr sz="2000" b="1" spc="-10" dirty="0">
                <a:latin typeface="Avenir book"/>
                <a:cs typeface="Arial"/>
              </a:rPr>
              <a:t>Ballaktionen</a:t>
            </a:r>
            <a:endParaRPr sz="2000" dirty="0">
              <a:latin typeface="Avenir book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98740" y="3105657"/>
            <a:ext cx="411226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2000" b="1" dirty="0" err="1">
                <a:latin typeface="Avenir book"/>
                <a:cs typeface="Arial"/>
              </a:rPr>
              <a:t>Variationen</a:t>
            </a:r>
            <a:r>
              <a:rPr lang="en-US" sz="2000" b="1" dirty="0">
                <a:latin typeface="Avenir book"/>
                <a:cs typeface="Arial"/>
              </a:rPr>
              <a:t> in den </a:t>
            </a:r>
            <a:r>
              <a:rPr lang="en-US" sz="2000" b="1" dirty="0" err="1">
                <a:latin typeface="Avenir book"/>
                <a:cs typeface="Arial"/>
              </a:rPr>
              <a:t>Übungen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einbauen</a:t>
            </a:r>
            <a:endParaRPr sz="2000" dirty="0">
              <a:latin typeface="Avenir book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87144" y="2138805"/>
            <a:ext cx="492182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2000" b="1" dirty="0">
                <a:latin typeface="Avenir book"/>
                <a:cs typeface="Arial"/>
              </a:rPr>
              <a:t>Erst </a:t>
            </a:r>
            <a:r>
              <a:rPr lang="en-US" sz="2000" b="1" dirty="0" err="1">
                <a:latin typeface="Avenir book"/>
                <a:cs typeface="Arial"/>
              </a:rPr>
              <a:t>häufige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Wiederholungen</a:t>
            </a:r>
            <a:r>
              <a:rPr lang="en-US" sz="2000" b="1" dirty="0">
                <a:latin typeface="Avenir book"/>
                <a:cs typeface="Arial"/>
              </a:rPr>
              <a:t>, </a:t>
            </a:r>
            <a:r>
              <a:rPr lang="en-US" sz="2000" b="1" dirty="0" err="1">
                <a:latin typeface="Avenir book"/>
                <a:cs typeface="Arial"/>
              </a:rPr>
              <a:t>dann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Schwierigkeitsgrad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erhöhen</a:t>
            </a:r>
            <a:endParaRPr sz="2000" dirty="0">
              <a:latin typeface="Avenir book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92642" y="2024862"/>
            <a:ext cx="4461256" cy="641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b="1" spc="-10" dirty="0" err="1">
                <a:latin typeface="Avenir book"/>
                <a:cs typeface="Arial"/>
              </a:rPr>
              <a:t>Übungen</a:t>
            </a:r>
            <a:r>
              <a:rPr lang="en-US" sz="2000" b="1" spc="-10" dirty="0">
                <a:latin typeface="Avenir book"/>
                <a:cs typeface="Arial"/>
              </a:rPr>
              <a:t> </a:t>
            </a:r>
            <a:r>
              <a:rPr lang="en-US" sz="2000" b="1" spc="-10" dirty="0" err="1">
                <a:latin typeface="Avenir book"/>
                <a:cs typeface="Arial"/>
              </a:rPr>
              <a:t>vormachen</a:t>
            </a:r>
            <a:r>
              <a:rPr lang="en-US" sz="2000" b="1" spc="-10" dirty="0">
                <a:latin typeface="Avenir book"/>
                <a:cs typeface="Arial"/>
              </a:rPr>
              <a:t> </a:t>
            </a:r>
            <a:r>
              <a:rPr lang="en-US" sz="2000" b="1" spc="-10" dirty="0" err="1">
                <a:latin typeface="Avenir book"/>
                <a:cs typeface="Arial"/>
              </a:rPr>
              <a:t>lassen</a:t>
            </a:r>
            <a:endParaRPr lang="en-US" sz="2000" b="1" spc="-10" dirty="0">
              <a:latin typeface="Avenir book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2000" b="1" spc="-10" dirty="0">
              <a:latin typeface="Avenir book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87144" y="3962527"/>
            <a:ext cx="338582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venir book"/>
                <a:cs typeface="Arial"/>
              </a:rPr>
              <a:t>Wartezeiten</a:t>
            </a:r>
            <a:r>
              <a:rPr sz="2000" b="1" spc="-85" dirty="0">
                <a:latin typeface="Avenir book"/>
                <a:cs typeface="Arial"/>
              </a:rPr>
              <a:t> </a:t>
            </a:r>
            <a:r>
              <a:rPr sz="2000" b="1" dirty="0">
                <a:latin typeface="Avenir book"/>
                <a:cs typeface="Arial"/>
              </a:rPr>
              <a:t>vermeiden</a:t>
            </a:r>
            <a:r>
              <a:rPr sz="2000" b="1" spc="-30" dirty="0">
                <a:latin typeface="Avenir book"/>
                <a:cs typeface="Arial"/>
              </a:rPr>
              <a:t> </a:t>
            </a:r>
            <a:r>
              <a:rPr sz="2000" b="1" spc="-50" dirty="0">
                <a:latin typeface="Avenir book"/>
                <a:cs typeface="Arial"/>
              </a:rPr>
              <a:t>– </a:t>
            </a:r>
            <a:r>
              <a:rPr sz="2000" b="1" dirty="0">
                <a:latin typeface="Avenir book"/>
                <a:cs typeface="Arial"/>
              </a:rPr>
              <a:t>große</a:t>
            </a:r>
            <a:r>
              <a:rPr sz="2000" b="1" spc="-40" dirty="0">
                <a:latin typeface="Avenir book"/>
                <a:cs typeface="Arial"/>
              </a:rPr>
              <a:t> </a:t>
            </a:r>
            <a:r>
              <a:rPr sz="2000" b="1" dirty="0">
                <a:latin typeface="Avenir book"/>
                <a:cs typeface="Arial"/>
              </a:rPr>
              <a:t>Gruppen</a:t>
            </a:r>
            <a:r>
              <a:rPr sz="2000" b="1" spc="-25" dirty="0">
                <a:latin typeface="Avenir book"/>
                <a:cs typeface="Arial"/>
              </a:rPr>
              <a:t> </a:t>
            </a:r>
            <a:r>
              <a:rPr sz="2000" b="1" dirty="0">
                <a:latin typeface="Avenir book"/>
                <a:cs typeface="Arial"/>
              </a:rPr>
              <a:t>auf</a:t>
            </a:r>
            <a:r>
              <a:rPr sz="2000" b="1" spc="-20" dirty="0">
                <a:latin typeface="Avenir book"/>
                <a:cs typeface="Arial"/>
              </a:rPr>
              <a:t> </a:t>
            </a:r>
            <a:r>
              <a:rPr sz="2000" b="1" spc="-10" dirty="0">
                <a:latin typeface="Avenir book"/>
                <a:cs typeface="Arial"/>
              </a:rPr>
              <a:t>mehrere </a:t>
            </a:r>
            <a:r>
              <a:rPr sz="2000" b="1" dirty="0">
                <a:latin typeface="Avenir book"/>
                <a:cs typeface="Arial"/>
              </a:rPr>
              <a:t>Übungen</a:t>
            </a:r>
            <a:r>
              <a:rPr sz="2000" b="1" spc="-90" dirty="0">
                <a:latin typeface="Avenir book"/>
                <a:cs typeface="Arial"/>
              </a:rPr>
              <a:t> </a:t>
            </a:r>
            <a:r>
              <a:rPr sz="2000" b="1" spc="-10" dirty="0">
                <a:latin typeface="Avenir book"/>
                <a:cs typeface="Arial"/>
              </a:rPr>
              <a:t>aufteilen</a:t>
            </a:r>
            <a:endParaRPr sz="2000" dirty="0">
              <a:latin typeface="Avenir book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92642" y="4270375"/>
            <a:ext cx="448674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latin typeface="Avenir book"/>
                <a:cs typeface="Arial"/>
              </a:rPr>
              <a:t>Auf </a:t>
            </a:r>
            <a:r>
              <a:rPr lang="en-US" sz="2000" b="1" dirty="0" err="1">
                <a:latin typeface="Avenir book"/>
                <a:cs typeface="Arial"/>
              </a:rPr>
              <a:t>Schwerpunkte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konzentrieren</a:t>
            </a:r>
            <a:endParaRPr sz="2000" dirty="0">
              <a:latin typeface="Avenir book"/>
              <a:cs typeface="Arial"/>
            </a:endParaRPr>
          </a:p>
        </p:txBody>
      </p:sp>
      <p:pic>
        <p:nvPicPr>
          <p:cNvPr id="28" name="object 14">
            <a:extLst>
              <a:ext uri="{FF2B5EF4-FFF2-40B4-BE49-F238E27FC236}">
                <a16:creationId xmlns:a16="http://schemas.microsoft.com/office/drawing/2014/main" id="{3E6E9E62-734E-EB31-F1DA-7538F9C8179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DFDD0-E8BE-33D9-9D28-E2DEF6D1D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7263E1-AF6B-B724-63C4-9CE099CBBD79}"/>
              </a:ext>
            </a:extLst>
          </p:cNvPr>
          <p:cNvSpPr/>
          <p:nvPr/>
        </p:nvSpPr>
        <p:spPr>
          <a:xfrm>
            <a:off x="85" y="893063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B8994CA-CF0B-7C0B-305B-394B9F8E44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456" y="991615"/>
            <a:ext cx="9094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Elternarbeit</a:t>
            </a:r>
            <a:endParaRPr spc="-10" dirty="0">
              <a:latin typeface="Avenir book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5042FC9-FA58-4AA1-EA38-D528FF4ACDDA}"/>
              </a:ext>
            </a:extLst>
          </p:cNvPr>
          <p:cNvSpPr txBox="1"/>
          <p:nvPr/>
        </p:nvSpPr>
        <p:spPr>
          <a:xfrm>
            <a:off x="11164316" y="6431381"/>
            <a:ext cx="1104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878787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8" name="object 14">
            <a:extLst>
              <a:ext uri="{FF2B5EF4-FFF2-40B4-BE49-F238E27FC236}">
                <a16:creationId xmlns:a16="http://schemas.microsoft.com/office/drawing/2014/main" id="{8DE49F57-683C-4B61-950D-157DE619B65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sp>
        <p:nvSpPr>
          <p:cNvPr id="30" name="object 24">
            <a:extLst>
              <a:ext uri="{FF2B5EF4-FFF2-40B4-BE49-F238E27FC236}">
                <a16:creationId xmlns:a16="http://schemas.microsoft.com/office/drawing/2014/main" id="{3BF6FAEC-CF9E-8356-D6A9-FFB63B75471D}"/>
              </a:ext>
            </a:extLst>
          </p:cNvPr>
          <p:cNvSpPr txBox="1"/>
          <p:nvPr/>
        </p:nvSpPr>
        <p:spPr>
          <a:xfrm>
            <a:off x="274987" y="2045692"/>
            <a:ext cx="9173813" cy="5066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/>
                <a:cs typeface="Arial"/>
              </a:rPr>
              <a:t>Die </a:t>
            </a:r>
            <a:r>
              <a:rPr lang="en-US" sz="2000" b="1" dirty="0" err="1">
                <a:latin typeface="Avenir book"/>
                <a:cs typeface="Arial"/>
              </a:rPr>
              <a:t>neuen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Spielformen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haben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weniger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coachen</a:t>
            </a:r>
            <a:r>
              <a:rPr lang="en-US" sz="2000" b="1" dirty="0">
                <a:latin typeface="Avenir book"/>
                <a:cs typeface="Arial"/>
              </a:rPr>
              <a:t> und Kinder </a:t>
            </a:r>
            <a:r>
              <a:rPr lang="en-US" sz="2000" b="1" dirty="0" err="1">
                <a:latin typeface="Avenir book"/>
                <a:cs typeface="Arial"/>
              </a:rPr>
              <a:t>mehr</a:t>
            </a:r>
            <a:r>
              <a:rPr lang="en-US" sz="2000" b="1" dirty="0">
                <a:latin typeface="Avenir book"/>
                <a:cs typeface="Arial"/>
              </a:rPr>
              <a:t> “</a:t>
            </a:r>
            <a:r>
              <a:rPr lang="en-US" sz="2000" b="1" dirty="0" err="1">
                <a:latin typeface="Avenir book"/>
                <a:cs typeface="Arial"/>
              </a:rPr>
              <a:t>machen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lassen</a:t>
            </a:r>
            <a:r>
              <a:rPr lang="en-US" sz="2000" b="1" dirty="0">
                <a:latin typeface="Avenir book"/>
                <a:cs typeface="Arial"/>
              </a:rPr>
              <a:t>” </a:t>
            </a:r>
            <a:r>
              <a:rPr lang="en-US" sz="2000" b="1" dirty="0" err="1">
                <a:latin typeface="Avenir book"/>
                <a:cs typeface="Arial"/>
              </a:rPr>
              <a:t>zur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Folge</a:t>
            </a:r>
            <a:r>
              <a:rPr lang="en-US" sz="2000" b="1" dirty="0">
                <a:latin typeface="Avenir book"/>
                <a:cs typeface="Arial"/>
              </a:rPr>
              <a:t>. 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/>
                <a:cs typeface="Arial"/>
              </a:rPr>
              <a:t>Nur </a:t>
            </a:r>
            <a:r>
              <a:rPr lang="en-US" sz="2000" b="1" dirty="0" err="1">
                <a:latin typeface="Avenir book"/>
                <a:cs typeface="Arial"/>
              </a:rPr>
              <a:t>wenn</a:t>
            </a:r>
            <a:r>
              <a:rPr lang="en-US" sz="2000" b="1" dirty="0">
                <a:latin typeface="Avenir book"/>
                <a:cs typeface="Arial"/>
              </a:rPr>
              <a:t> die Kinder </a:t>
            </a:r>
            <a:r>
              <a:rPr lang="en-US" sz="2000" b="1" dirty="0" err="1">
                <a:latin typeface="Avenir book"/>
                <a:cs typeface="Arial"/>
              </a:rPr>
              <a:t>keine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gemeinsame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Entscheidung</a:t>
            </a:r>
            <a:r>
              <a:rPr lang="en-US" sz="2000" b="1" dirty="0">
                <a:latin typeface="Avenir book"/>
                <a:cs typeface="Arial"/>
              </a:rPr>
              <a:t> in </a:t>
            </a:r>
            <a:r>
              <a:rPr lang="en-US" sz="2000" b="1" dirty="0" err="1">
                <a:latin typeface="Avenir book"/>
                <a:cs typeface="Arial"/>
              </a:rPr>
              <a:t>einer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Spielphase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finden</a:t>
            </a:r>
            <a:r>
              <a:rPr lang="en-US" sz="2000" b="1" dirty="0">
                <a:latin typeface="Avenir book"/>
                <a:cs typeface="Arial"/>
              </a:rPr>
              <a:t>, </a:t>
            </a:r>
            <a:r>
              <a:rPr lang="en-US" sz="2000" b="1" dirty="0" err="1">
                <a:latin typeface="Avenir book"/>
                <a:cs typeface="Arial"/>
              </a:rPr>
              <a:t>vermitteln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Erwachsene</a:t>
            </a:r>
            <a:r>
              <a:rPr lang="en-US" sz="2000" b="1" dirty="0">
                <a:latin typeface="Avenir book"/>
                <a:cs typeface="Arial"/>
              </a:rPr>
              <a:t>.    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/>
                <a:cs typeface="Arial"/>
              </a:rPr>
              <a:t>Auch das Ein- und </a:t>
            </a:r>
            <a:r>
              <a:rPr lang="en-US" sz="2000" b="1" dirty="0" err="1">
                <a:latin typeface="Avenir book"/>
                <a:cs typeface="Arial"/>
              </a:rPr>
              <a:t>Auswechseln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lässt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sich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ritualisieren</a:t>
            </a:r>
            <a:r>
              <a:rPr lang="en-US" sz="2000" b="1" dirty="0">
                <a:latin typeface="Avenir book"/>
                <a:cs typeface="Arial"/>
              </a:rPr>
              <a:t> (</a:t>
            </a:r>
            <a:r>
              <a:rPr lang="en-US" sz="2000" b="1" dirty="0" err="1">
                <a:latin typeface="Avenir book"/>
                <a:cs typeface="Arial"/>
              </a:rPr>
              <a:t>z.B.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nach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jedem</a:t>
            </a:r>
            <a:r>
              <a:rPr lang="en-US" sz="2000" b="1" dirty="0">
                <a:latin typeface="Avenir book"/>
                <a:cs typeface="Arial"/>
              </a:rPr>
              <a:t> Tor).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n-US" sz="2000" b="1" dirty="0">
              <a:latin typeface="Avenir book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lang="en-US" sz="2000" b="1" dirty="0">
              <a:latin typeface="Avenir book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/>
                <a:cs typeface="Arial"/>
              </a:rPr>
              <a:t>Da auf </a:t>
            </a:r>
            <a:r>
              <a:rPr lang="en-US" sz="2000" b="1" dirty="0" err="1">
                <a:latin typeface="Avenir book"/>
                <a:cs typeface="Arial"/>
              </a:rPr>
              <a:t>mehreren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Spielfeldern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gleichzeitig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gespielt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wird</a:t>
            </a:r>
            <a:r>
              <a:rPr lang="en-US" sz="2000" b="1" dirty="0">
                <a:latin typeface="Avenir book"/>
                <a:cs typeface="Arial"/>
              </a:rPr>
              <a:t>, </a:t>
            </a:r>
            <a:r>
              <a:rPr lang="en-US" sz="2000" b="1" dirty="0" err="1">
                <a:latin typeface="Avenir book"/>
                <a:cs typeface="Arial"/>
              </a:rPr>
              <a:t>ist</a:t>
            </a:r>
            <a:r>
              <a:rPr lang="en-US" sz="2000" b="1" dirty="0">
                <a:latin typeface="Avenir book"/>
                <a:cs typeface="Arial"/>
              </a:rPr>
              <a:t> es </a:t>
            </a:r>
            <a:r>
              <a:rPr lang="en-US" sz="2000" b="1" dirty="0" err="1">
                <a:latin typeface="Avenir book"/>
                <a:cs typeface="Arial"/>
              </a:rPr>
              <a:t>aber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wichtig</a:t>
            </a:r>
            <a:r>
              <a:rPr lang="en-US" sz="2000" b="1" dirty="0">
                <a:latin typeface="Avenir book"/>
                <a:cs typeface="Arial"/>
              </a:rPr>
              <a:t>, </a:t>
            </a:r>
            <a:r>
              <a:rPr lang="en-US" sz="2000" b="1" dirty="0" err="1">
                <a:latin typeface="Avenir book"/>
                <a:cs typeface="Arial"/>
              </a:rPr>
              <a:t>Eltern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als</a:t>
            </a:r>
            <a:r>
              <a:rPr lang="en-US" sz="2000" b="1" dirty="0">
                <a:latin typeface="Avenir book"/>
                <a:cs typeface="Arial"/>
              </a:rPr>
              <a:t> “</a:t>
            </a:r>
            <a:r>
              <a:rPr lang="en-US" sz="2000" b="1" dirty="0" err="1">
                <a:latin typeface="Avenir book"/>
                <a:cs typeface="Arial"/>
              </a:rPr>
              <a:t>Spielfeldbegleiter</a:t>
            </a:r>
            <a:r>
              <a:rPr lang="en-US" sz="2000" b="1" dirty="0">
                <a:latin typeface="Avenir book"/>
                <a:cs typeface="Arial"/>
              </a:rPr>
              <a:t>” </a:t>
            </a:r>
            <a:r>
              <a:rPr lang="en-US" sz="2000" b="1" dirty="0" err="1">
                <a:latin typeface="Avenir book"/>
                <a:cs typeface="Arial"/>
              </a:rPr>
              <a:t>zu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gewinnen</a:t>
            </a:r>
            <a:r>
              <a:rPr lang="en-US" sz="2000" b="1" dirty="0">
                <a:latin typeface="Avenir book"/>
                <a:cs typeface="Arial"/>
              </a:rPr>
              <a:t>. 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n-US" sz="2000" b="1" dirty="0">
              <a:latin typeface="Avenir book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venir book"/>
                <a:cs typeface="Arial"/>
              </a:rPr>
              <a:t>Aufgaben</a:t>
            </a:r>
            <a:r>
              <a:rPr lang="en-US" sz="2000" b="1" dirty="0">
                <a:latin typeface="Avenir book"/>
                <a:cs typeface="Arial"/>
              </a:rPr>
              <a:t>, </a:t>
            </a:r>
            <a:r>
              <a:rPr lang="en-US" sz="2000" b="1" dirty="0" err="1">
                <a:latin typeface="Avenir book"/>
                <a:cs typeface="Arial"/>
              </a:rPr>
              <a:t>wie</a:t>
            </a:r>
            <a:r>
              <a:rPr lang="en-US" sz="2000" b="1" dirty="0">
                <a:latin typeface="Avenir book"/>
                <a:cs typeface="Arial"/>
              </a:rPr>
              <a:t> das </a:t>
            </a:r>
            <a:r>
              <a:rPr lang="en-US" sz="2000" b="1" dirty="0" err="1">
                <a:latin typeface="Avenir book"/>
                <a:cs typeface="Arial"/>
              </a:rPr>
              <a:t>Verwalten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einer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Mannschaftskasse</a:t>
            </a:r>
            <a:r>
              <a:rPr lang="en-US" sz="2000" b="1" dirty="0">
                <a:latin typeface="Avenir book"/>
                <a:cs typeface="Arial"/>
              </a:rPr>
              <a:t>, </a:t>
            </a:r>
            <a:r>
              <a:rPr lang="en-US" sz="2000" b="1" dirty="0" err="1">
                <a:latin typeface="Avenir book"/>
                <a:cs typeface="Arial"/>
              </a:rPr>
              <a:t>kann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auch</a:t>
            </a:r>
            <a:r>
              <a:rPr lang="en-US" sz="2000" b="1" dirty="0">
                <a:latin typeface="Avenir book"/>
                <a:cs typeface="Arial"/>
              </a:rPr>
              <a:t> an </a:t>
            </a:r>
            <a:r>
              <a:rPr lang="en-US" sz="2000" b="1" dirty="0" err="1">
                <a:latin typeface="Avenir book"/>
                <a:cs typeface="Arial"/>
              </a:rPr>
              <a:t>ein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Elternteil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abgegeben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werden</a:t>
            </a:r>
            <a:r>
              <a:rPr lang="en-US" sz="2000" b="1" dirty="0">
                <a:latin typeface="Avenir book"/>
                <a:cs typeface="Arial"/>
              </a:rPr>
              <a:t>.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n-US" sz="2000" b="1" dirty="0">
              <a:latin typeface="Avenir book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/>
                <a:cs typeface="Arial"/>
              </a:rPr>
              <a:t>Ziel </a:t>
            </a:r>
            <a:r>
              <a:rPr lang="en-US" sz="2000" b="1" dirty="0" err="1">
                <a:latin typeface="Avenir book"/>
                <a:cs typeface="Arial"/>
              </a:rPr>
              <a:t>ist</a:t>
            </a:r>
            <a:r>
              <a:rPr lang="en-US" sz="2000" b="1" dirty="0">
                <a:latin typeface="Avenir book"/>
                <a:cs typeface="Arial"/>
              </a:rPr>
              <a:t> es, </a:t>
            </a:r>
            <a:r>
              <a:rPr lang="en-US" sz="2000" b="1" dirty="0" err="1">
                <a:latin typeface="Avenir book"/>
                <a:cs typeface="Arial"/>
              </a:rPr>
              <a:t>dass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Eltern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auch</a:t>
            </a:r>
            <a:r>
              <a:rPr lang="en-US" sz="2000" b="1" dirty="0">
                <a:latin typeface="Avenir book"/>
                <a:cs typeface="Arial"/>
              </a:rPr>
              <a:t> mal </a:t>
            </a:r>
            <a:r>
              <a:rPr lang="en-US" sz="2000" b="1" dirty="0" err="1">
                <a:latin typeface="Avenir book"/>
                <a:cs typeface="Arial"/>
              </a:rPr>
              <a:t>ein</a:t>
            </a:r>
            <a:r>
              <a:rPr lang="en-US" sz="2000" b="1" dirty="0">
                <a:latin typeface="Avenir book"/>
                <a:cs typeface="Arial"/>
              </a:rPr>
              <a:t> Training </a:t>
            </a:r>
            <a:r>
              <a:rPr lang="en-US" sz="2000" b="1" dirty="0" err="1">
                <a:latin typeface="Avenir book"/>
                <a:cs typeface="Arial"/>
              </a:rPr>
              <a:t>übernehmen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können</a:t>
            </a:r>
            <a:r>
              <a:rPr lang="en-US" sz="2000" b="1" dirty="0">
                <a:latin typeface="Avenir book"/>
                <a:cs typeface="Arial"/>
              </a:rPr>
              <a:t>, </a:t>
            </a:r>
            <a:r>
              <a:rPr lang="en-US" sz="2000" b="1" dirty="0" err="1">
                <a:latin typeface="Avenir book"/>
                <a:cs typeface="Arial"/>
              </a:rPr>
              <a:t>mit</a:t>
            </a:r>
            <a:r>
              <a:rPr lang="en-US" sz="2000" b="1" dirty="0">
                <a:latin typeface="Avenir book"/>
                <a:cs typeface="Arial"/>
              </a:rPr>
              <a:t> Auf- und </a:t>
            </a:r>
            <a:r>
              <a:rPr lang="en-US" sz="2000" b="1" dirty="0" err="1">
                <a:latin typeface="Avenir book"/>
                <a:cs typeface="Arial"/>
              </a:rPr>
              <a:t>Abbauen</a:t>
            </a:r>
            <a:r>
              <a:rPr lang="en-US" sz="2000" b="1" dirty="0">
                <a:latin typeface="Avenir book"/>
                <a:cs typeface="Arial"/>
              </a:rPr>
              <a:t> und </a:t>
            </a:r>
            <a:r>
              <a:rPr lang="en-US" sz="2000" b="1" dirty="0" err="1">
                <a:latin typeface="Avenir book"/>
                <a:cs typeface="Arial"/>
              </a:rPr>
              <a:t>gemeinsame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Aktivitäten</a:t>
            </a:r>
            <a:r>
              <a:rPr lang="en-US" sz="2000" b="1" dirty="0">
                <a:latin typeface="Avenir book"/>
                <a:cs typeface="Arial"/>
              </a:rPr>
              <a:t> </a:t>
            </a:r>
            <a:r>
              <a:rPr lang="en-US" sz="2000" b="1" dirty="0" err="1">
                <a:latin typeface="Avenir book"/>
                <a:cs typeface="Arial"/>
              </a:rPr>
              <a:t>mitplanen</a:t>
            </a:r>
            <a:r>
              <a:rPr lang="en-US" sz="2000" b="1" dirty="0">
                <a:latin typeface="Avenir book"/>
                <a:cs typeface="Arial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Arial"/>
              <a:cs typeface="Arial"/>
            </a:endParaRPr>
          </a:p>
        </p:txBody>
      </p:sp>
      <p:pic>
        <p:nvPicPr>
          <p:cNvPr id="1028" name="Picture 4" descr="FUNino Regeln: Ziele und Tipps für die Umsetzung">
            <a:extLst>
              <a:ext uri="{FF2B5EF4-FFF2-40B4-BE49-F238E27FC236}">
                <a16:creationId xmlns:a16="http://schemas.microsoft.com/office/drawing/2014/main" id="{6C771FB1-DEEB-C716-658B-C3859DA47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368" y="3886200"/>
            <a:ext cx="2489187" cy="165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C9ECF-7D01-3D86-7DFB-6E4410BE9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3768A41-01D6-E9FC-3E8C-259BBD1AFBC8}"/>
              </a:ext>
            </a:extLst>
          </p:cNvPr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5BF947C-D8B0-27BE-55EB-D353229729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456" y="991615"/>
            <a:ext cx="9094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Avenir book"/>
              </a:rPr>
              <a:t>Beispiele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aus</a:t>
            </a:r>
            <a:r>
              <a:rPr lang="en-US" spc="-10" dirty="0">
                <a:latin typeface="Avenir book"/>
              </a:rPr>
              <a:t> den </a:t>
            </a:r>
            <a:r>
              <a:rPr lang="en-US" spc="-10" dirty="0" err="1">
                <a:latin typeface="Avenir book"/>
              </a:rPr>
              <a:t>drei</a:t>
            </a:r>
            <a:r>
              <a:rPr lang="en-US" spc="-10" dirty="0">
                <a:latin typeface="Avenir book"/>
              </a:rPr>
              <a:t> </a:t>
            </a:r>
            <a:r>
              <a:rPr lang="en-US" spc="-10" dirty="0" err="1">
                <a:latin typeface="Avenir book"/>
              </a:rPr>
              <a:t>Bereichen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F12E0D02-7BE5-6476-8474-54F493DACA3E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63DAB328-DD53-0D9F-E026-97D1257D4DC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4E28E0AB-7C63-AC3B-BF55-302F583AA05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BBE2434-45B8-A2A7-7466-9CD152B9623D}"/>
              </a:ext>
            </a:extLst>
          </p:cNvPr>
          <p:cNvSpPr txBox="1"/>
          <p:nvPr/>
        </p:nvSpPr>
        <p:spPr>
          <a:xfrm>
            <a:off x="708456" y="2201976"/>
            <a:ext cx="9654744" cy="325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1800" b="1" dirty="0" err="1">
                <a:latin typeface="Avenir book"/>
                <a:cs typeface="Arial"/>
              </a:rPr>
              <a:t>Im</a:t>
            </a:r>
            <a:r>
              <a:rPr lang="en-US" sz="1800" b="1" dirty="0">
                <a:latin typeface="Avenir book"/>
                <a:cs typeface="Arial"/>
              </a:rPr>
              <a:t> </a:t>
            </a:r>
            <a:r>
              <a:rPr lang="en-US" sz="1800" b="1" dirty="0" err="1">
                <a:latin typeface="Avenir book"/>
                <a:cs typeface="Arial"/>
              </a:rPr>
              <a:t>Folgenden</a:t>
            </a:r>
            <a:r>
              <a:rPr lang="en-US" sz="1800" b="1" dirty="0">
                <a:latin typeface="Avenir book"/>
                <a:cs typeface="Arial"/>
              </a:rPr>
              <a:t> </a:t>
            </a:r>
            <a:r>
              <a:rPr lang="en-US" sz="1800" b="1" dirty="0" err="1">
                <a:latin typeface="Avenir book"/>
                <a:cs typeface="Arial"/>
              </a:rPr>
              <a:t>werden</a:t>
            </a:r>
            <a:r>
              <a:rPr lang="en-US" sz="1800" b="1" dirty="0">
                <a:latin typeface="Avenir book"/>
                <a:cs typeface="Arial"/>
              </a:rPr>
              <a:t> </a:t>
            </a:r>
            <a:r>
              <a:rPr lang="en-US" sz="1800" b="1" dirty="0" err="1">
                <a:latin typeface="Avenir book"/>
                <a:cs typeface="Arial"/>
              </a:rPr>
              <a:t>Beispiele</a:t>
            </a:r>
            <a:r>
              <a:rPr lang="en-US" sz="1800" b="1" dirty="0">
                <a:latin typeface="Avenir book"/>
                <a:cs typeface="Arial"/>
              </a:rPr>
              <a:t> </a:t>
            </a:r>
            <a:r>
              <a:rPr lang="en-US" sz="1800" b="1" dirty="0" err="1">
                <a:latin typeface="Avenir book"/>
                <a:cs typeface="Arial"/>
              </a:rPr>
              <a:t>aus</a:t>
            </a:r>
            <a:r>
              <a:rPr lang="en-US" sz="1800" b="1" dirty="0">
                <a:latin typeface="Avenir book"/>
                <a:cs typeface="Arial"/>
              </a:rPr>
              <a:t> den </a:t>
            </a:r>
            <a:r>
              <a:rPr lang="en-US" sz="1800" b="1" dirty="0" err="1">
                <a:latin typeface="Avenir book"/>
                <a:cs typeface="Arial"/>
              </a:rPr>
              <a:t>Bereichen</a:t>
            </a:r>
            <a:r>
              <a:rPr lang="en-US" sz="1800" b="1" dirty="0">
                <a:latin typeface="Avenir book"/>
                <a:cs typeface="Arial"/>
              </a:rPr>
              <a:t> “</a:t>
            </a:r>
            <a:r>
              <a:rPr lang="en-US" sz="1800" b="1" dirty="0" err="1">
                <a:latin typeface="Avenir book"/>
                <a:cs typeface="Arial"/>
              </a:rPr>
              <a:t>Aktivierung</a:t>
            </a:r>
            <a:r>
              <a:rPr lang="en-US" sz="1800" b="1" dirty="0">
                <a:latin typeface="Avenir book"/>
                <a:cs typeface="Arial"/>
              </a:rPr>
              <a:t>”, “</a:t>
            </a:r>
            <a:r>
              <a:rPr lang="en-US" sz="1800" b="1" dirty="0" err="1">
                <a:latin typeface="Avenir book"/>
                <a:cs typeface="Arial"/>
              </a:rPr>
              <a:t>Übungsphase</a:t>
            </a:r>
            <a:r>
              <a:rPr lang="en-US" sz="1800" b="1" dirty="0">
                <a:latin typeface="Avenir book"/>
                <a:cs typeface="Arial"/>
              </a:rPr>
              <a:t>”</a:t>
            </a:r>
            <a:r>
              <a:rPr lang="en-US" b="1" dirty="0">
                <a:latin typeface="Avenir book"/>
                <a:cs typeface="Arial"/>
              </a:rPr>
              <a:t> und “</a:t>
            </a:r>
            <a:r>
              <a:rPr lang="en-US" b="1" dirty="0" err="1">
                <a:latin typeface="Avenir book"/>
                <a:cs typeface="Arial"/>
              </a:rPr>
              <a:t>Wettkampfphase</a:t>
            </a:r>
            <a:r>
              <a:rPr lang="en-US" b="1" dirty="0">
                <a:latin typeface="Avenir book"/>
                <a:cs typeface="Arial"/>
              </a:rPr>
              <a:t>”, die </a:t>
            </a:r>
            <a:r>
              <a:rPr lang="en-US" b="1" dirty="0" err="1">
                <a:latin typeface="Avenir book"/>
                <a:cs typeface="Arial"/>
              </a:rPr>
              <a:t>sich</a:t>
            </a:r>
            <a:r>
              <a:rPr lang="en-US" b="1" dirty="0">
                <a:latin typeface="Avenir book"/>
                <a:cs typeface="Arial"/>
              </a:rPr>
              <a:t> </a:t>
            </a:r>
            <a:r>
              <a:rPr lang="en-US" b="1" dirty="0" err="1">
                <a:latin typeface="Avenir book"/>
                <a:cs typeface="Arial"/>
              </a:rPr>
              <a:t>im</a:t>
            </a:r>
            <a:r>
              <a:rPr lang="en-US" b="1" dirty="0">
                <a:latin typeface="Avenir book"/>
                <a:cs typeface="Arial"/>
              </a:rPr>
              <a:t> </a:t>
            </a:r>
            <a:r>
              <a:rPr lang="en-US" b="1" dirty="0" err="1">
                <a:latin typeface="Avenir book"/>
                <a:cs typeface="Arial"/>
              </a:rPr>
              <a:t>Alltag</a:t>
            </a:r>
            <a:r>
              <a:rPr lang="en-US" b="1" dirty="0">
                <a:latin typeface="Avenir book"/>
                <a:cs typeface="Arial"/>
              </a:rPr>
              <a:t> </a:t>
            </a:r>
            <a:r>
              <a:rPr lang="en-US" b="1" dirty="0" err="1">
                <a:latin typeface="Avenir book"/>
                <a:cs typeface="Arial"/>
              </a:rPr>
              <a:t>bewährt</a:t>
            </a:r>
            <a:r>
              <a:rPr lang="en-US" b="1" dirty="0">
                <a:latin typeface="Avenir book"/>
                <a:cs typeface="Arial"/>
              </a:rPr>
              <a:t> </a:t>
            </a:r>
            <a:r>
              <a:rPr lang="en-US" b="1" dirty="0" err="1">
                <a:latin typeface="Avenir book"/>
                <a:cs typeface="Arial"/>
              </a:rPr>
              <a:t>haben</a:t>
            </a:r>
            <a:r>
              <a:rPr lang="en-US" b="1" dirty="0">
                <a:latin typeface="Avenir book"/>
                <a:cs typeface="Arial"/>
              </a:rPr>
              <a:t>: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lang="en-US" b="1" dirty="0">
              <a:latin typeface="Avenir book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lang="en-US" b="1" dirty="0">
              <a:latin typeface="Avenir book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latin typeface="Avenir book"/>
                <a:cs typeface="Arial"/>
              </a:rPr>
              <a:t>3</a:t>
            </a:r>
            <a:r>
              <a:rPr lang="en-US" sz="1800" b="1" dirty="0">
                <a:latin typeface="Avenir book"/>
                <a:cs typeface="Arial"/>
              </a:rPr>
              <a:t> </a:t>
            </a:r>
            <a:r>
              <a:rPr lang="en-US" b="1" dirty="0" err="1">
                <a:latin typeface="Avenir book"/>
                <a:cs typeface="Arial"/>
              </a:rPr>
              <a:t>Beispiele</a:t>
            </a:r>
            <a:r>
              <a:rPr lang="en-US" b="1" dirty="0">
                <a:latin typeface="Avenir book"/>
                <a:cs typeface="Arial"/>
              </a:rPr>
              <a:t> </a:t>
            </a:r>
            <a:r>
              <a:rPr lang="en-US" b="1" dirty="0" err="1">
                <a:latin typeface="Avenir book"/>
                <a:cs typeface="Arial"/>
              </a:rPr>
              <a:t>aus</a:t>
            </a:r>
            <a:r>
              <a:rPr lang="en-US" b="1" dirty="0">
                <a:latin typeface="Avenir book"/>
                <a:cs typeface="Arial"/>
              </a:rPr>
              <a:t> dem </a:t>
            </a:r>
            <a:r>
              <a:rPr lang="en-US" b="1" dirty="0" err="1">
                <a:latin typeface="Avenir book"/>
                <a:cs typeface="Arial"/>
              </a:rPr>
              <a:t>Bereich</a:t>
            </a:r>
            <a:r>
              <a:rPr lang="en-US" b="1" dirty="0">
                <a:latin typeface="Avenir book"/>
                <a:cs typeface="Arial"/>
              </a:rPr>
              <a:t>   </a:t>
            </a:r>
            <a:r>
              <a:rPr lang="en-US" b="1" dirty="0" err="1">
                <a:latin typeface="Avenir book"/>
                <a:cs typeface="Arial"/>
              </a:rPr>
              <a:t>Aktivierung</a:t>
            </a:r>
            <a:endParaRPr lang="en-US" b="1" dirty="0">
              <a:latin typeface="Avenir book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latin typeface="Avenir book"/>
                <a:cs typeface="Arial"/>
              </a:rPr>
              <a:t>3 </a:t>
            </a:r>
            <a:r>
              <a:rPr lang="en-US" b="1" dirty="0" err="1">
                <a:latin typeface="Avenir book"/>
                <a:cs typeface="Arial"/>
              </a:rPr>
              <a:t>Beispiele</a:t>
            </a:r>
            <a:r>
              <a:rPr lang="en-US" b="1" dirty="0">
                <a:latin typeface="Avenir book"/>
                <a:cs typeface="Arial"/>
              </a:rPr>
              <a:t> </a:t>
            </a:r>
            <a:r>
              <a:rPr lang="en-US" b="1" dirty="0" err="1">
                <a:latin typeface="Avenir book"/>
                <a:cs typeface="Arial"/>
              </a:rPr>
              <a:t>aus</a:t>
            </a:r>
            <a:r>
              <a:rPr lang="en-US" b="1" dirty="0">
                <a:latin typeface="Avenir book"/>
                <a:cs typeface="Arial"/>
              </a:rPr>
              <a:t> dem </a:t>
            </a:r>
            <a:r>
              <a:rPr lang="en-US" b="1" dirty="0" err="1">
                <a:latin typeface="Avenir book"/>
                <a:cs typeface="Arial"/>
              </a:rPr>
              <a:t>Bereich</a:t>
            </a:r>
            <a:r>
              <a:rPr lang="en-US" b="1" dirty="0">
                <a:latin typeface="Avenir book"/>
                <a:cs typeface="Arial"/>
              </a:rPr>
              <a:t>   Technik</a:t>
            </a: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latin typeface="Avenir book"/>
                <a:cs typeface="Arial"/>
              </a:rPr>
              <a:t>3 </a:t>
            </a:r>
            <a:r>
              <a:rPr lang="en-US" b="1" dirty="0" err="1">
                <a:latin typeface="Avenir book"/>
                <a:cs typeface="Arial"/>
              </a:rPr>
              <a:t>Beispiele</a:t>
            </a:r>
            <a:r>
              <a:rPr lang="en-US" b="1" dirty="0">
                <a:latin typeface="Avenir book"/>
                <a:cs typeface="Arial"/>
              </a:rPr>
              <a:t> </a:t>
            </a:r>
            <a:r>
              <a:rPr lang="en-US" b="1" dirty="0" err="1">
                <a:latin typeface="Avenir book"/>
                <a:cs typeface="Arial"/>
              </a:rPr>
              <a:t>aus</a:t>
            </a:r>
            <a:r>
              <a:rPr lang="en-US" b="1" dirty="0">
                <a:latin typeface="Avenir book"/>
                <a:cs typeface="Arial"/>
              </a:rPr>
              <a:t> dem </a:t>
            </a:r>
            <a:r>
              <a:rPr lang="en-US" b="1" dirty="0" err="1">
                <a:latin typeface="Avenir book"/>
                <a:cs typeface="Arial"/>
              </a:rPr>
              <a:t>Bereich</a:t>
            </a:r>
            <a:r>
              <a:rPr lang="en-US" b="1" dirty="0">
                <a:latin typeface="Avenir book"/>
                <a:cs typeface="Arial"/>
              </a:rPr>
              <a:t>   </a:t>
            </a:r>
            <a:r>
              <a:rPr lang="en-US" b="1" dirty="0" err="1">
                <a:latin typeface="Avenir book"/>
                <a:cs typeface="Arial"/>
              </a:rPr>
              <a:t>Zweikampf</a:t>
            </a:r>
            <a:endParaRPr lang="en-US" b="1" dirty="0">
              <a:latin typeface="Avenir book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latin typeface="Avenir book"/>
                <a:cs typeface="Arial"/>
              </a:rPr>
              <a:t>3 </a:t>
            </a:r>
            <a:r>
              <a:rPr lang="en-US" b="1" dirty="0" err="1">
                <a:latin typeface="Avenir book"/>
                <a:cs typeface="Arial"/>
              </a:rPr>
              <a:t>Beispiele</a:t>
            </a:r>
            <a:r>
              <a:rPr lang="en-US" b="1" dirty="0">
                <a:latin typeface="Avenir book"/>
                <a:cs typeface="Arial"/>
              </a:rPr>
              <a:t> </a:t>
            </a:r>
            <a:r>
              <a:rPr lang="en-US" b="1" dirty="0" err="1">
                <a:latin typeface="Avenir book"/>
                <a:cs typeface="Arial"/>
              </a:rPr>
              <a:t>aus</a:t>
            </a:r>
            <a:r>
              <a:rPr lang="en-US" b="1" dirty="0">
                <a:latin typeface="Avenir book"/>
                <a:cs typeface="Arial"/>
              </a:rPr>
              <a:t> dem </a:t>
            </a:r>
            <a:r>
              <a:rPr lang="en-US" b="1" dirty="0" err="1">
                <a:latin typeface="Avenir book"/>
                <a:cs typeface="Arial"/>
              </a:rPr>
              <a:t>Bereich</a:t>
            </a:r>
            <a:r>
              <a:rPr lang="en-US" b="1" dirty="0">
                <a:latin typeface="Avenir book"/>
                <a:cs typeface="Arial"/>
              </a:rPr>
              <a:t>   </a:t>
            </a:r>
            <a:r>
              <a:rPr lang="en-US" b="1" dirty="0" err="1">
                <a:latin typeface="Avenir book"/>
                <a:cs typeface="Arial"/>
              </a:rPr>
              <a:t>Torschuss</a:t>
            </a:r>
            <a:endParaRPr lang="en-US" b="1" dirty="0">
              <a:latin typeface="Avenir book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latin typeface="Avenir book"/>
                <a:cs typeface="Arial"/>
              </a:rPr>
              <a:t>4 </a:t>
            </a:r>
            <a:r>
              <a:rPr lang="en-US" b="1" dirty="0" err="1">
                <a:latin typeface="Avenir book"/>
                <a:cs typeface="Arial"/>
              </a:rPr>
              <a:t>Beispiele</a:t>
            </a:r>
            <a:r>
              <a:rPr lang="en-US" b="1" dirty="0">
                <a:latin typeface="Avenir book"/>
                <a:cs typeface="Arial"/>
              </a:rPr>
              <a:t> </a:t>
            </a:r>
            <a:r>
              <a:rPr lang="en-US" b="1" dirty="0" err="1">
                <a:latin typeface="Avenir book"/>
                <a:cs typeface="Arial"/>
              </a:rPr>
              <a:t>aus</a:t>
            </a:r>
            <a:r>
              <a:rPr lang="en-US" b="1" dirty="0">
                <a:latin typeface="Avenir book"/>
                <a:cs typeface="Arial"/>
              </a:rPr>
              <a:t> dem </a:t>
            </a:r>
            <a:r>
              <a:rPr lang="en-US" b="1" dirty="0" err="1">
                <a:latin typeface="Avenir book"/>
                <a:cs typeface="Arial"/>
              </a:rPr>
              <a:t>Bereich</a:t>
            </a:r>
            <a:r>
              <a:rPr lang="en-US" b="1" dirty="0">
                <a:latin typeface="Avenir book"/>
                <a:cs typeface="Arial"/>
              </a:rPr>
              <a:t>   </a:t>
            </a:r>
            <a:r>
              <a:rPr lang="en-US" b="1" dirty="0" err="1">
                <a:latin typeface="Avenir book"/>
                <a:cs typeface="Arial"/>
              </a:rPr>
              <a:t>Spielformen</a:t>
            </a:r>
            <a:endParaRPr lang="en-US" b="1" dirty="0">
              <a:latin typeface="Avenir book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endParaRPr lang="en-US" b="1" dirty="0">
              <a:latin typeface="Avenir book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lang="en-US" sz="1800" b="1" dirty="0">
              <a:latin typeface="Avenir boo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8021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8456" y="991615"/>
            <a:ext cx="9094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err="1">
                <a:latin typeface="Avenir book"/>
              </a:rPr>
              <a:t>Beispiel</a:t>
            </a:r>
            <a:r>
              <a:rPr lang="en-US" dirty="0">
                <a:latin typeface="Avenir book"/>
              </a:rPr>
              <a:t> </a:t>
            </a:r>
            <a:r>
              <a:rPr lang="en-US" dirty="0" err="1">
                <a:latin typeface="Avenir book"/>
              </a:rPr>
              <a:t>Aktivierung</a:t>
            </a:r>
            <a:r>
              <a:rPr lang="en-US" dirty="0">
                <a:latin typeface="Avenir book"/>
              </a:rPr>
              <a:t>: A1</a:t>
            </a:r>
            <a:endParaRPr spc="-10" dirty="0">
              <a:latin typeface="Avenir boo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B9A03D95-F3C3-375E-F09B-3E6236BBCA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4" name="Bild 2">
            <a:extLst>
              <a:ext uri="{FF2B5EF4-FFF2-40B4-BE49-F238E27FC236}">
                <a16:creationId xmlns:a16="http://schemas.microsoft.com/office/drawing/2014/main" id="{07891ADE-F4C3-9D2F-F255-D39079BFE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5" y="1860383"/>
            <a:ext cx="4123109" cy="23189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2F42F4-0AE8-5B33-3F3A-64C6EE3D4FD4}"/>
              </a:ext>
            </a:extLst>
          </p:cNvPr>
          <p:cNvSpPr txBox="1"/>
          <p:nvPr/>
        </p:nvSpPr>
        <p:spPr>
          <a:xfrm>
            <a:off x="838200" y="4632578"/>
            <a:ext cx="4267200" cy="165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Organisation (siehe Grafik):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800" kern="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de-DE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Ein 15 x 15 Meter großes Feld markieren.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800" kern="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de-DE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 Gruppen bilden und durchnummerieren.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800" kern="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de-DE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Jede Gruppe hat 1 Ball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AE88B8-8738-C8DB-AEEA-39625EB30641}"/>
              </a:ext>
            </a:extLst>
          </p:cNvPr>
          <p:cNvSpPr txBox="1"/>
          <p:nvPr/>
        </p:nvSpPr>
        <p:spPr>
          <a:xfrm>
            <a:off x="5791200" y="1958026"/>
            <a:ext cx="6172200" cy="3903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</a:pPr>
            <a:r>
              <a:rPr lang="de-DE" sz="1800" b="1" i="0" kern="0">
                <a:solidFill>
                  <a:srgbClr val="0F476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Ablauf</a:t>
            </a:r>
            <a:endParaRPr lang="de-DE" sz="1800" b="1" i="1" kern="100">
              <a:solidFill>
                <a:srgbClr val="0F476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Spieler 1 passt zu 2, 2 zu 3 usw.</a:t>
            </a:r>
            <a:endParaRPr lang="de-DE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Nach jedem Zuspiel läuft der Passgeber um eines der Eckhütchen.</a:t>
            </a:r>
            <a:endParaRPr lang="de-DE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8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Variationen</a:t>
            </a:r>
            <a:endParaRPr lang="de-DE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passt zu 3, 3 lässt auf 2 klatschen. 2 passt zu 4 und 4 lässt auf 3 klatschen usw.</a:t>
            </a:r>
            <a:endParaRPr lang="de-DE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 maximal 2 Kontakten spielen.</a:t>
            </a:r>
            <a:endParaRPr lang="de-DE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Rückwärts durchlaufen lassen</a:t>
            </a:r>
            <a:endParaRPr lang="de-DE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5C3C1-BC68-3D39-CA00-A2347F976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7BD7F73-09F3-C219-903B-AC3DF18EBC95}"/>
              </a:ext>
            </a:extLst>
          </p:cNvPr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57B2085-99F4-2DDA-0E18-4F33F50F2E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456" y="991615"/>
            <a:ext cx="9094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err="1">
                <a:latin typeface="Avenir book"/>
              </a:rPr>
              <a:t>Beispiel</a:t>
            </a:r>
            <a:r>
              <a:rPr lang="en-US" dirty="0">
                <a:latin typeface="Avenir book"/>
              </a:rPr>
              <a:t> </a:t>
            </a:r>
            <a:r>
              <a:rPr lang="en-US" dirty="0" err="1">
                <a:latin typeface="Avenir book"/>
              </a:rPr>
              <a:t>Aktivierung</a:t>
            </a:r>
            <a:r>
              <a:rPr lang="en-US" dirty="0">
                <a:latin typeface="Avenir book"/>
              </a:rPr>
              <a:t>: A2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FE7C0294-86F0-328D-0541-85418C1E59B9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7ED53217-1075-CF1F-CFEB-16B64FB3F51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8D56D580-F58D-9A95-64D7-07BF20ADF8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5" name="Grafik 4" descr="Ein Bild, das Text, Screenshot, 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A43FD908-F5A5-C225-3F49-AB39CD23AB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9" t="45518" r="56007" b="36569"/>
          <a:stretch/>
        </p:blipFill>
        <p:spPr bwMode="auto">
          <a:xfrm>
            <a:off x="381000" y="2268895"/>
            <a:ext cx="4191000" cy="3597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3C5C05D-4A55-D621-86BD-67A1E6F0EE9E}"/>
              </a:ext>
            </a:extLst>
          </p:cNvPr>
          <p:cNvSpPr txBox="1"/>
          <p:nvPr/>
        </p:nvSpPr>
        <p:spPr>
          <a:xfrm>
            <a:off x="5943600" y="2268895"/>
            <a:ext cx="5562600" cy="20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Organisation: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Mindestens 4er Gruppen bilden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Aufbau siehe Grafik. Zwei Hütchen je nach Altersstufe mindestens 10m entfernt voneinander aufstellen. Dazwischen ein </a:t>
            </a:r>
            <a:r>
              <a:rPr lang="de-D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Hütchentor</a:t>
            </a: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von </a:t>
            </a:r>
            <a:r>
              <a:rPr lang="de-D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</a:t>
            </a: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2m Breite bilden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77B8CE-164D-FCA4-317B-EF66E6F2D13E}"/>
              </a:ext>
            </a:extLst>
          </p:cNvPr>
          <p:cNvSpPr txBox="1"/>
          <p:nvPr/>
        </p:nvSpPr>
        <p:spPr>
          <a:xfrm>
            <a:off x="4419600" y="4594871"/>
            <a:ext cx="7641620" cy="2308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>
              <a:lnSpc>
                <a:spcPct val="115000"/>
              </a:lnSpc>
            </a:pPr>
            <a:r>
              <a:rPr lang="de-DE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Ablauf:</a:t>
            </a:r>
            <a:endParaRPr lang="de-DE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</a:pPr>
            <a:r>
              <a:rPr lang="de-D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 Spieler dribbeln mit dem Ball durch das Tor zur gegenüberliegenden Seite und übergeben den Ball</a:t>
            </a:r>
          </a:p>
          <a:p>
            <a:pPr marL="914400">
              <a:lnSpc>
                <a:spcPct val="115000"/>
              </a:lnSpc>
            </a:pPr>
            <a:r>
              <a:rPr lang="de-D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914400">
              <a:lnSpc>
                <a:spcPct val="115000"/>
              </a:lnSpc>
            </a:pPr>
            <a:r>
              <a:rPr lang="de-DE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Variationen:</a:t>
            </a:r>
            <a:endParaRPr lang="de-DE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de-D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Bis zum Tor dribbeln und dann zum Mitspieler passen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de-D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Durch das Tor eine Acht dribbeln und dann einen sauberen Pass spielen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Durch das Tor einen Pass zum Mitspieler spielen und zur gegenüberliegenden Seite im Tempo </a:t>
            </a:r>
            <a:r>
              <a:rPr lang="de-DE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anschliessen</a:t>
            </a:r>
            <a:r>
              <a:rPr lang="de-D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7445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93B6C-E9EF-EC8F-B573-A695EE2B5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F3F77A7-093E-264C-4421-99CD33D70EE6}"/>
              </a:ext>
            </a:extLst>
          </p:cNvPr>
          <p:cNvSpPr/>
          <p:nvPr/>
        </p:nvSpPr>
        <p:spPr>
          <a:xfrm>
            <a:off x="85" y="883919"/>
            <a:ext cx="12179300" cy="828040"/>
          </a:xfrm>
          <a:custGeom>
            <a:avLst/>
            <a:gdLst/>
            <a:ahLst/>
            <a:cxnLst/>
            <a:rect l="l" t="t" r="r" b="b"/>
            <a:pathLst>
              <a:path w="12179300" h="828039">
                <a:moveTo>
                  <a:pt x="12178991" y="0"/>
                </a:moveTo>
                <a:lnTo>
                  <a:pt x="0" y="0"/>
                </a:lnTo>
                <a:lnTo>
                  <a:pt x="0" y="827531"/>
                </a:lnTo>
                <a:lnTo>
                  <a:pt x="12178991" y="827531"/>
                </a:lnTo>
                <a:lnTo>
                  <a:pt x="12178991" y="0"/>
                </a:lnTo>
                <a:close/>
              </a:path>
            </a:pathLst>
          </a:custGeom>
          <a:solidFill>
            <a:srgbClr val="217A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0A5BC2C-4C36-3096-5325-D7D71290CF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456" y="991615"/>
            <a:ext cx="9094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err="1">
                <a:latin typeface="Avenir book"/>
              </a:rPr>
              <a:t>Beispiel</a:t>
            </a:r>
            <a:r>
              <a:rPr lang="en-US" dirty="0">
                <a:latin typeface="Avenir book"/>
              </a:rPr>
              <a:t> </a:t>
            </a:r>
            <a:r>
              <a:rPr lang="en-US" dirty="0" err="1">
                <a:latin typeface="Avenir book"/>
              </a:rPr>
              <a:t>Aktivierung</a:t>
            </a:r>
            <a:r>
              <a:rPr lang="en-US" dirty="0">
                <a:latin typeface="Avenir book"/>
              </a:rPr>
              <a:t>: A3</a:t>
            </a:r>
            <a:endParaRPr spc="-10" dirty="0">
              <a:latin typeface="Avenir book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931D98DA-6765-BB0B-AC82-D31A24806B0B}"/>
              </a:ext>
            </a:extLst>
          </p:cNvPr>
          <p:cNvSpPr txBox="1"/>
          <p:nvPr/>
        </p:nvSpPr>
        <p:spPr>
          <a:xfrm>
            <a:off x="1306449" y="4332858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311B57C5-2187-58A2-2FAB-9A7CFFF9CAA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pic>
        <p:nvPicPr>
          <p:cNvPr id="51" name="object 14">
            <a:extLst>
              <a:ext uri="{FF2B5EF4-FFF2-40B4-BE49-F238E27FC236}">
                <a16:creationId xmlns:a16="http://schemas.microsoft.com/office/drawing/2014/main" id="{A10BEC57-41D8-E98A-96C3-940DE5016A8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526" y="507167"/>
            <a:ext cx="1450859" cy="1450859"/>
          </a:xfrm>
          <a:prstGeom prst="rect">
            <a:avLst/>
          </a:prstGeom>
        </p:spPr>
      </p:pic>
      <p:pic>
        <p:nvPicPr>
          <p:cNvPr id="4" name="Bild 5">
            <a:extLst>
              <a:ext uri="{FF2B5EF4-FFF2-40B4-BE49-F238E27FC236}">
                <a16:creationId xmlns:a16="http://schemas.microsoft.com/office/drawing/2014/main" id="{589CA5C6-68FA-F28D-E383-E79E42434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5" y="2514600"/>
            <a:ext cx="4541626" cy="41274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33F5BC4-6297-EB77-5226-02E99AA7ED0B}"/>
              </a:ext>
            </a:extLst>
          </p:cNvPr>
          <p:cNvSpPr txBox="1"/>
          <p:nvPr/>
        </p:nvSpPr>
        <p:spPr>
          <a:xfrm>
            <a:off x="4876800" y="2286000"/>
            <a:ext cx="6858000" cy="4615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8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Organisation:</a:t>
            </a:r>
            <a:endParaRPr lang="de-DE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800" kern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Mannschaften (Rot und Blau) mit je 7 Spielern einteilen. Ein Feld mit der Größe 15x30m aufbauen. Die Spieler auf die entsprechenden Positionen verteilen. Die Spieler am Ball starten gleichzeitig in den Durchgang. 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800" kern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Gespielt wird Diagonal zum roten bzw. zum blauen Mitspieler. 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800" kern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wird mit mindestens 2 Kontakten gespielt.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800" kern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Spieler am Ende nehmen den Ball hinter dem schwarzen Hütchen zur Seite mit und dribbeln zu ihrer Gruppe. 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800" kern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Jeder Spieler läuft eine Position weiter.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800" kern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Letzter Spieler läuft im Tempo zur Startposition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800" kern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Sobald die Startspieler bereit sind startet ein neuer Durchgang</a:t>
            </a:r>
            <a:r>
              <a:rPr lang="de-DE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097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1565</Words>
  <Application>Microsoft Office PowerPoint</Application>
  <PresentationFormat>Breitbild</PresentationFormat>
  <Paragraphs>223</Paragraphs>
  <Slides>22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Aptos</vt:lpstr>
      <vt:lpstr>Aptos Display</vt:lpstr>
      <vt:lpstr>Arial</vt:lpstr>
      <vt:lpstr>Avenir book</vt:lpstr>
      <vt:lpstr>Courier New</vt:lpstr>
      <vt:lpstr>Symbol</vt:lpstr>
      <vt:lpstr>Times New Roman</vt:lpstr>
      <vt:lpstr>Wingdings</vt:lpstr>
      <vt:lpstr>Office Theme</vt:lpstr>
      <vt:lpstr> „Training im Jugendbereich“</vt:lpstr>
      <vt:lpstr>Trainingsziele</vt:lpstr>
      <vt:lpstr>PowerPoint-Präsentation</vt:lpstr>
      <vt:lpstr>Prinzipien für Übungs- und Spielformen</vt:lpstr>
      <vt:lpstr>Elternarbeit</vt:lpstr>
      <vt:lpstr>Beispiele aus den drei Bereichen</vt:lpstr>
      <vt:lpstr>Beispiel Aktivierung: A1</vt:lpstr>
      <vt:lpstr>Beispiel Aktivierung: A2</vt:lpstr>
      <vt:lpstr>Beispiel Aktivierung: A3</vt:lpstr>
      <vt:lpstr> Beispiel Technik: T1</vt:lpstr>
      <vt:lpstr>Beispiel Technik: T2</vt:lpstr>
      <vt:lpstr>Beispiel Zweikampf: Z1</vt:lpstr>
      <vt:lpstr>Beispiel Zweikampf: Z2</vt:lpstr>
      <vt:lpstr>Beispiel Zweikampf: Z3</vt:lpstr>
      <vt:lpstr>Beispiel Torschuss: T1</vt:lpstr>
      <vt:lpstr>Beispiel Torschuss: T2</vt:lpstr>
      <vt:lpstr>Beispiel Torschuss: T3</vt:lpstr>
      <vt:lpstr>Beispiel Spielformen: S1</vt:lpstr>
      <vt:lpstr>Beispiel Spielformen: S2</vt:lpstr>
      <vt:lpstr>Beispiel Spielformen: S3</vt:lpstr>
      <vt:lpstr>Beispiel Spielformen: S4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KLUESENER Marek</dc:creator>
  <cp:lastModifiedBy>Andreas Groven</cp:lastModifiedBy>
  <cp:revision>73</cp:revision>
  <dcterms:created xsi:type="dcterms:W3CDTF">2025-05-13T07:00:22Z</dcterms:created>
  <dcterms:modified xsi:type="dcterms:W3CDTF">2025-09-30T20:56:38Z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2023-10-30T00:00:00Z</vt:filetime>
  </property>
  <property fmtid="{D5CDD505-2E9C-101B-9397-08002B2CF9AE}" pid="3" name="Creator">
    <vt:lpwstr>Microsoft® PowerPoint® für Microsoft 365</vt:lpwstr>
  </property>
  <property fmtid="{D5CDD505-2E9C-101B-9397-08002B2CF9AE}" pid="4" name="LastSaved">
    <vt:filetime>2025-05-13T00:00:00Z</vt:filetime>
  </property>
  <property fmtid="{D5CDD505-2E9C-101B-9397-08002B2CF9AE}" pid="5" name="Producer">
    <vt:lpwstr>Microsoft® PowerPoint® für Microsoft 365</vt:lpwstr>
  </property>
</Properties>
</file>